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89"/>
  </p:notesMasterIdLst>
  <p:handoutMasterIdLst>
    <p:handoutMasterId r:id="rId90"/>
  </p:handoutMasterIdLst>
  <p:sldIdLst>
    <p:sldId id="515" r:id="rId2"/>
    <p:sldId id="288" r:id="rId3"/>
    <p:sldId id="432" r:id="rId4"/>
    <p:sldId id="517" r:id="rId5"/>
    <p:sldId id="518" r:id="rId6"/>
    <p:sldId id="523" r:id="rId7"/>
    <p:sldId id="524" r:id="rId8"/>
    <p:sldId id="525" r:id="rId9"/>
    <p:sldId id="526" r:id="rId10"/>
    <p:sldId id="527" r:id="rId11"/>
    <p:sldId id="528" r:id="rId12"/>
    <p:sldId id="529" r:id="rId13"/>
    <p:sldId id="530" r:id="rId14"/>
    <p:sldId id="532" r:id="rId15"/>
    <p:sldId id="533" r:id="rId16"/>
    <p:sldId id="531" r:id="rId17"/>
    <p:sldId id="534" r:id="rId18"/>
    <p:sldId id="535" r:id="rId19"/>
    <p:sldId id="536" r:id="rId20"/>
    <p:sldId id="537" r:id="rId21"/>
    <p:sldId id="538" r:id="rId22"/>
    <p:sldId id="539" r:id="rId23"/>
    <p:sldId id="540" r:id="rId24"/>
    <p:sldId id="541" r:id="rId25"/>
    <p:sldId id="542" r:id="rId26"/>
    <p:sldId id="543" r:id="rId27"/>
    <p:sldId id="544" r:id="rId28"/>
    <p:sldId id="550" r:id="rId29"/>
    <p:sldId id="549" r:id="rId30"/>
    <p:sldId id="545" r:id="rId31"/>
    <p:sldId id="546" r:id="rId32"/>
    <p:sldId id="547" r:id="rId33"/>
    <p:sldId id="623" r:id="rId34"/>
    <p:sldId id="548" r:id="rId35"/>
    <p:sldId id="551" r:id="rId36"/>
    <p:sldId id="552" r:id="rId37"/>
    <p:sldId id="553" r:id="rId38"/>
    <p:sldId id="554" r:id="rId39"/>
    <p:sldId id="555" r:id="rId40"/>
    <p:sldId id="560" r:id="rId41"/>
    <p:sldId id="566" r:id="rId42"/>
    <p:sldId id="567" r:id="rId43"/>
    <p:sldId id="568" r:id="rId44"/>
    <p:sldId id="569" r:id="rId45"/>
    <p:sldId id="571" r:id="rId46"/>
    <p:sldId id="572" r:id="rId47"/>
    <p:sldId id="573" r:id="rId48"/>
    <p:sldId id="574" r:id="rId49"/>
    <p:sldId id="575" r:id="rId50"/>
    <p:sldId id="576" r:id="rId51"/>
    <p:sldId id="578" r:id="rId52"/>
    <p:sldId id="579" r:id="rId53"/>
    <p:sldId id="580" r:id="rId54"/>
    <p:sldId id="584" r:id="rId55"/>
    <p:sldId id="585" r:id="rId56"/>
    <p:sldId id="586" r:id="rId57"/>
    <p:sldId id="587" r:id="rId58"/>
    <p:sldId id="588" r:id="rId59"/>
    <p:sldId id="589" r:id="rId60"/>
    <p:sldId id="590" r:id="rId61"/>
    <p:sldId id="591" r:id="rId62"/>
    <p:sldId id="600" r:id="rId63"/>
    <p:sldId id="601" r:id="rId64"/>
    <p:sldId id="599" r:id="rId65"/>
    <p:sldId id="602" r:id="rId66"/>
    <p:sldId id="603" r:id="rId67"/>
    <p:sldId id="593" r:id="rId68"/>
    <p:sldId id="594" r:id="rId69"/>
    <p:sldId id="595" r:id="rId70"/>
    <p:sldId id="596" r:id="rId71"/>
    <p:sldId id="597" r:id="rId72"/>
    <p:sldId id="598" r:id="rId73"/>
    <p:sldId id="604" r:id="rId74"/>
    <p:sldId id="605" r:id="rId75"/>
    <p:sldId id="606" r:id="rId76"/>
    <p:sldId id="607" r:id="rId77"/>
    <p:sldId id="608" r:id="rId78"/>
    <p:sldId id="613" r:id="rId79"/>
    <p:sldId id="614" r:id="rId80"/>
    <p:sldId id="615" r:id="rId81"/>
    <p:sldId id="617" r:id="rId82"/>
    <p:sldId id="616" r:id="rId83"/>
    <p:sldId id="618" r:id="rId84"/>
    <p:sldId id="619" r:id="rId85"/>
    <p:sldId id="620" r:id="rId86"/>
    <p:sldId id="621" r:id="rId87"/>
    <p:sldId id="622" r:id="rId88"/>
  </p:sldIdLst>
  <p:sldSz cx="9144000" cy="6858000" type="screen4x3"/>
  <p:notesSz cx="6881813" cy="9296400"/>
  <p:embeddedFontLst>
    <p:embeddedFont>
      <p:font typeface="Arial Rounded MT Bold" panose="020F0704030504030204" pitchFamily="34" charset="0"/>
      <p:regular r:id="rId91"/>
    </p:embeddedFont>
    <p:embeddedFont>
      <p:font typeface="Calibri" panose="020F0502020204030204" pitchFamily="34" charset="0"/>
      <p:regular r:id="rId92"/>
      <p:bold r:id="rId93"/>
      <p:italic r:id="rId94"/>
      <p:boldItalic r:id="rId95"/>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515"/>
            <p14:sldId id="288"/>
            <p14:sldId id="432"/>
            <p14:sldId id="517"/>
            <p14:sldId id="518"/>
            <p14:sldId id="523"/>
            <p14:sldId id="524"/>
            <p14:sldId id="525"/>
            <p14:sldId id="526"/>
            <p14:sldId id="527"/>
            <p14:sldId id="528"/>
            <p14:sldId id="529"/>
            <p14:sldId id="530"/>
            <p14:sldId id="532"/>
            <p14:sldId id="533"/>
            <p14:sldId id="531"/>
            <p14:sldId id="534"/>
            <p14:sldId id="535"/>
            <p14:sldId id="536"/>
            <p14:sldId id="537"/>
            <p14:sldId id="538"/>
            <p14:sldId id="539"/>
            <p14:sldId id="540"/>
            <p14:sldId id="541"/>
            <p14:sldId id="542"/>
            <p14:sldId id="543"/>
            <p14:sldId id="544"/>
            <p14:sldId id="550"/>
            <p14:sldId id="549"/>
            <p14:sldId id="545"/>
            <p14:sldId id="546"/>
            <p14:sldId id="547"/>
            <p14:sldId id="623"/>
            <p14:sldId id="548"/>
            <p14:sldId id="551"/>
            <p14:sldId id="552"/>
            <p14:sldId id="553"/>
            <p14:sldId id="554"/>
            <p14:sldId id="555"/>
            <p14:sldId id="560"/>
            <p14:sldId id="566"/>
            <p14:sldId id="567"/>
            <p14:sldId id="568"/>
            <p14:sldId id="569"/>
            <p14:sldId id="571"/>
            <p14:sldId id="572"/>
            <p14:sldId id="573"/>
            <p14:sldId id="574"/>
            <p14:sldId id="575"/>
            <p14:sldId id="576"/>
            <p14:sldId id="578"/>
            <p14:sldId id="579"/>
            <p14:sldId id="580"/>
            <p14:sldId id="584"/>
            <p14:sldId id="585"/>
            <p14:sldId id="586"/>
            <p14:sldId id="587"/>
            <p14:sldId id="588"/>
            <p14:sldId id="589"/>
            <p14:sldId id="590"/>
            <p14:sldId id="591"/>
            <p14:sldId id="600"/>
            <p14:sldId id="601"/>
            <p14:sldId id="599"/>
            <p14:sldId id="602"/>
            <p14:sldId id="603"/>
            <p14:sldId id="593"/>
            <p14:sldId id="594"/>
            <p14:sldId id="595"/>
            <p14:sldId id="596"/>
            <p14:sldId id="597"/>
            <p14:sldId id="598"/>
            <p14:sldId id="604"/>
            <p14:sldId id="605"/>
            <p14:sldId id="606"/>
            <p14:sldId id="607"/>
            <p14:sldId id="608"/>
            <p14:sldId id="613"/>
            <p14:sldId id="614"/>
            <p14:sldId id="615"/>
            <p14:sldId id="617"/>
            <p14:sldId id="616"/>
            <p14:sldId id="618"/>
            <p14:sldId id="619"/>
            <p14:sldId id="620"/>
            <p14:sldId id="621"/>
            <p14:sldId id="622"/>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011" autoAdjust="0"/>
  </p:normalViewPr>
  <p:slideViewPr>
    <p:cSldViewPr>
      <p:cViewPr varScale="1">
        <p:scale>
          <a:sx n="59" d="100"/>
          <a:sy n="59" d="100"/>
        </p:scale>
        <p:origin x="112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0"/>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handoutMaster" Target="handoutMasters/handoutMaster1.xml"/><Relationship Id="rId95" Type="http://schemas.openxmlformats.org/officeDocument/2006/relationships/font" Target="fonts/font5.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font" Target="fonts/font1.fntdata"/><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4.fntdata"/><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3.fntdata"/><Relationship Id="rId9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2/6/2021</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6/2/2021</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04344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1436827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699452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1321027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956310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2067018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599315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3694916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1469599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2271325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3187371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1866847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3086578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2127339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21371686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637240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1545107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11885036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29851778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19038198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24165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35217361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37169528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5053159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2405963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10068598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21619782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38692213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4502133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900973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13496331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33542852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16747680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29475152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37317947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20958811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7502711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8531482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12278488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29152457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16503964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1828216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8429982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318698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2240691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5099176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41004589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13468476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7787389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9864087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27703745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4717819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33600069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20040867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9802942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37212447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2083196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31654893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34473156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29764781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32372464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28196113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35364342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26390731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30703363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6700312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23525104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15138391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19609866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7297153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2811303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20231541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338836165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145619071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41322808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4121355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409850688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9781684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6542304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39662927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12909901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16473151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295289576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956247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02/06/2021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02/06/2021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02/06/2021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02/06/2021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02/06/2021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02/06/2021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02/06/2021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02/06/2021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02/06/2021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02/06/2021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02/06/2021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02/06/2021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68513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4544" y="5293657"/>
            <a:ext cx="9820839" cy="1015663"/>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a:p>
            <a:pPr algn="ctr"/>
            <a:r>
              <a:rPr lang="es-419" sz="3000" b="1" dirty="0">
                <a:solidFill>
                  <a:srgbClr val="FFFF00"/>
                </a:solidFill>
                <a:latin typeface="Arial" panose="020B0604020202020204" pitchFamily="34" charset="0"/>
                <a:cs typeface="Arial" panose="020B0604020202020204" pitchFamily="34" charset="0"/>
              </a:rPr>
              <a:t>No pedimos donaciones ni incluimos propaganda</a:t>
            </a:r>
          </a:p>
        </p:txBody>
      </p:sp>
      <p:sp>
        <p:nvSpPr>
          <p:cNvPr id="7" name="TextBox 6"/>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8" name="TextBox 7"/>
          <p:cNvSpPr txBox="1"/>
          <p:nvPr/>
        </p:nvSpPr>
        <p:spPr>
          <a:xfrm>
            <a:off x="539552" y="4357553"/>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2" name="Picture 1">
            <a:extLst>
              <a:ext uri="{FF2B5EF4-FFF2-40B4-BE49-F238E27FC236}">
                <a16:creationId xmlns:a16="http://schemas.microsoft.com/office/drawing/2014/main" id="{6BC7F623-6B61-4B4E-BB55-C6B072B8ADBC}"/>
              </a:ext>
            </a:extLst>
          </p:cNvPr>
          <p:cNvPicPr>
            <a:picLocks noChangeAspect="1"/>
          </p:cNvPicPr>
          <p:nvPr/>
        </p:nvPicPr>
        <p:blipFill rotWithShape="1">
          <a:blip r:embed="rId2"/>
          <a:srcRect l="12201" t="20601" r="62600" b="10801"/>
          <a:stretch/>
        </p:blipFill>
        <p:spPr>
          <a:xfrm>
            <a:off x="3131840" y="26622"/>
            <a:ext cx="2880320" cy="4410490"/>
          </a:xfrm>
          <a:prstGeom prst="rect">
            <a:avLst/>
          </a:prstGeom>
        </p:spPr>
      </p:pic>
    </p:spTree>
    <p:extLst>
      <p:ext uri="{BB962C8B-B14F-4D97-AF65-F5344CB8AC3E}">
        <p14:creationId xmlns:p14="http://schemas.microsoft.com/office/powerpoint/2010/main" val="182167592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1988840"/>
            <a:ext cx="8784976" cy="1384995"/>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EL SANTUARIO DEL NUEVO</a:t>
            </a:r>
          </a:p>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PACTO</a:t>
            </a:r>
          </a:p>
        </p:txBody>
      </p:sp>
      <p:pic>
        <p:nvPicPr>
          <p:cNvPr id="2" name="Picture 1">
            <a:extLst>
              <a:ext uri="{FF2B5EF4-FFF2-40B4-BE49-F238E27FC236}">
                <a16:creationId xmlns:a16="http://schemas.microsoft.com/office/drawing/2014/main" id="{6D42A9DA-DD89-48B9-ABC0-18AC4DC9AA3A}"/>
              </a:ext>
            </a:extLst>
          </p:cNvPr>
          <p:cNvPicPr>
            <a:picLocks noChangeAspect="1"/>
          </p:cNvPicPr>
          <p:nvPr/>
        </p:nvPicPr>
        <p:blipFill rotWithShape="1">
          <a:blip r:embed="rId2"/>
          <a:srcRect l="22437" r="20863"/>
          <a:stretch/>
        </p:blipFill>
        <p:spPr>
          <a:xfrm>
            <a:off x="2771800" y="3212976"/>
            <a:ext cx="3600400" cy="2115940"/>
          </a:xfrm>
          <a:prstGeom prst="rect">
            <a:avLst/>
          </a:prstGeom>
          <a:effectLst>
            <a:softEdge rad="127000"/>
          </a:effectLst>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chemeClr val="bg1"/>
                </a:solidFill>
              </a:rPr>
              <a:t>Y harán un santuario para mí, 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Tree>
    <p:extLst>
      <p:ext uri="{BB962C8B-B14F-4D97-AF65-F5344CB8AC3E}">
        <p14:creationId xmlns:p14="http://schemas.microsoft.com/office/powerpoint/2010/main" val="138029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chemeClr val="bg1"/>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chemeClr val="bg1"/>
                </a:solidFill>
              </a:rPr>
              <a:t>Pero ¿es verdad que Dios morará sobre la tierra? He aquí que los cielos, los cielos de los cielos, no te pueden contener; ¿cuánto menos esta casa que yo he edificado?</a:t>
            </a:r>
          </a:p>
        </p:txBody>
      </p:sp>
    </p:spTree>
    <p:extLst>
      <p:ext uri="{BB962C8B-B14F-4D97-AF65-F5344CB8AC3E}">
        <p14:creationId xmlns:p14="http://schemas.microsoft.com/office/powerpoint/2010/main" val="24287232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chemeClr val="bg1"/>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chemeClr val="bg1"/>
                </a:solidFill>
              </a:rPr>
              <a:t>He aquí que los cielos, los cielos de los cielos, no te pueden contener; ¿cuánto menos esta casa que yo he edificado?</a:t>
            </a:r>
          </a:p>
        </p:txBody>
      </p:sp>
    </p:spTree>
    <p:extLst>
      <p:ext uri="{BB962C8B-B14F-4D97-AF65-F5344CB8AC3E}">
        <p14:creationId xmlns:p14="http://schemas.microsoft.com/office/powerpoint/2010/main" val="20292720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chemeClr val="bg1"/>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rgbClr val="00B0F0"/>
                </a:solidFill>
              </a:rPr>
              <a:t>He aquí que los cielos, los cielos de los cielos, no te pueden contener; </a:t>
            </a:r>
            <a:r>
              <a:rPr lang="es-ES" sz="2400" dirty="0">
                <a:solidFill>
                  <a:schemeClr val="bg1"/>
                </a:solidFill>
              </a:rPr>
              <a:t>¿cuánto menos esta casa que yo he edificado?</a:t>
            </a:r>
          </a:p>
        </p:txBody>
      </p:sp>
      <p:sp>
        <p:nvSpPr>
          <p:cNvPr id="10" name="1 CuadroTexto">
            <a:extLst>
              <a:ext uri="{FF2B5EF4-FFF2-40B4-BE49-F238E27FC236}">
                <a16:creationId xmlns:a16="http://schemas.microsoft.com/office/drawing/2014/main" id="{8CA8E23B-5B97-41C7-A516-D1C2E16AFD45}"/>
              </a:ext>
            </a:extLst>
          </p:cNvPr>
          <p:cNvSpPr txBox="1"/>
          <p:nvPr/>
        </p:nvSpPr>
        <p:spPr>
          <a:xfrm>
            <a:off x="1100006" y="2916233"/>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66:1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6B4EBCF-5390-463E-B38D-B1B5BE1F4B31}"/>
              </a:ext>
            </a:extLst>
          </p:cNvPr>
          <p:cNvSpPr txBox="1"/>
          <p:nvPr/>
        </p:nvSpPr>
        <p:spPr>
          <a:xfrm>
            <a:off x="179512" y="3449672"/>
            <a:ext cx="4153531" cy="1635512"/>
          </a:xfrm>
          <a:prstGeom prst="rect">
            <a:avLst/>
          </a:prstGeom>
          <a:noFill/>
        </p:spPr>
        <p:txBody>
          <a:bodyPr wrap="square" rtlCol="0">
            <a:spAutoFit/>
          </a:bodyPr>
          <a:lstStyle/>
          <a:p>
            <a:pPr algn="ctr">
              <a:lnSpc>
                <a:spcPts val="2400"/>
              </a:lnSpc>
            </a:pPr>
            <a:r>
              <a:rPr lang="es-ES" sz="2400" dirty="0">
                <a:solidFill>
                  <a:schemeClr val="bg1"/>
                </a:solidFill>
              </a:rPr>
              <a:t>Jehová dijo así: El cielo es mi trono, y la tierra estrado de mis pies; ¿dónde está la casa que me habréis de edificar, y dónde el lugar de mi reposo?</a:t>
            </a:r>
          </a:p>
        </p:txBody>
      </p:sp>
    </p:spTree>
    <p:extLst>
      <p:ext uri="{BB962C8B-B14F-4D97-AF65-F5344CB8AC3E}">
        <p14:creationId xmlns:p14="http://schemas.microsoft.com/office/powerpoint/2010/main" val="4275656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chemeClr val="bg1"/>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rgbClr val="00B0F0"/>
                </a:solidFill>
              </a:rPr>
              <a:t>He aquí que los cielos, los cielos de los cielos, no te pueden contener; </a:t>
            </a:r>
            <a:r>
              <a:rPr lang="es-ES" sz="2400" dirty="0">
                <a:solidFill>
                  <a:schemeClr val="bg1"/>
                </a:solidFill>
              </a:rPr>
              <a:t>¿cuánto menos esta casa que yo he edificado?</a:t>
            </a:r>
          </a:p>
        </p:txBody>
      </p:sp>
      <p:sp>
        <p:nvSpPr>
          <p:cNvPr id="10" name="1 CuadroTexto">
            <a:extLst>
              <a:ext uri="{FF2B5EF4-FFF2-40B4-BE49-F238E27FC236}">
                <a16:creationId xmlns:a16="http://schemas.microsoft.com/office/drawing/2014/main" id="{8CA8E23B-5B97-41C7-A516-D1C2E16AFD45}"/>
              </a:ext>
            </a:extLst>
          </p:cNvPr>
          <p:cNvSpPr txBox="1"/>
          <p:nvPr/>
        </p:nvSpPr>
        <p:spPr>
          <a:xfrm>
            <a:off x="1100006" y="2916233"/>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66:1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6B4EBCF-5390-463E-B38D-B1B5BE1F4B31}"/>
              </a:ext>
            </a:extLst>
          </p:cNvPr>
          <p:cNvSpPr txBox="1"/>
          <p:nvPr/>
        </p:nvSpPr>
        <p:spPr>
          <a:xfrm>
            <a:off x="179512" y="3449672"/>
            <a:ext cx="4153531" cy="1635512"/>
          </a:xfrm>
          <a:prstGeom prst="rect">
            <a:avLst/>
          </a:prstGeom>
          <a:noFill/>
        </p:spPr>
        <p:txBody>
          <a:bodyPr wrap="square" rtlCol="0">
            <a:spAutoFit/>
          </a:bodyPr>
          <a:lstStyle/>
          <a:p>
            <a:pPr algn="ctr">
              <a:lnSpc>
                <a:spcPts val="2400"/>
              </a:lnSpc>
            </a:pPr>
            <a:r>
              <a:rPr lang="es-ES" sz="2400" dirty="0">
                <a:solidFill>
                  <a:srgbClr val="FFFF00"/>
                </a:solidFill>
              </a:rPr>
              <a:t>Jehová dijo así: </a:t>
            </a:r>
            <a:r>
              <a:rPr lang="es-ES" sz="2400" dirty="0">
                <a:solidFill>
                  <a:schemeClr val="bg1"/>
                </a:solidFill>
              </a:rPr>
              <a:t>El cielo es mi trono, y la tierra estrado de mis pies; ¿dónde está la casa que me habréis de edificar, y dónde el lugar de mi reposo?</a:t>
            </a:r>
          </a:p>
        </p:txBody>
      </p:sp>
    </p:spTree>
    <p:extLst>
      <p:ext uri="{BB962C8B-B14F-4D97-AF65-F5344CB8AC3E}">
        <p14:creationId xmlns:p14="http://schemas.microsoft.com/office/powerpoint/2010/main" val="138149064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chemeClr val="bg1"/>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rgbClr val="00B0F0"/>
                </a:solidFill>
              </a:rPr>
              <a:t>He aquí que los cielos, los cielos de los cielos, no te pueden contener; </a:t>
            </a:r>
            <a:r>
              <a:rPr lang="es-ES" sz="2400" dirty="0">
                <a:solidFill>
                  <a:schemeClr val="bg1"/>
                </a:solidFill>
              </a:rPr>
              <a:t>¿cuánto menos esta casa que yo he edificado?</a:t>
            </a:r>
          </a:p>
        </p:txBody>
      </p:sp>
      <p:sp>
        <p:nvSpPr>
          <p:cNvPr id="10" name="1 CuadroTexto">
            <a:extLst>
              <a:ext uri="{FF2B5EF4-FFF2-40B4-BE49-F238E27FC236}">
                <a16:creationId xmlns:a16="http://schemas.microsoft.com/office/drawing/2014/main" id="{8CA8E23B-5B97-41C7-A516-D1C2E16AFD45}"/>
              </a:ext>
            </a:extLst>
          </p:cNvPr>
          <p:cNvSpPr txBox="1"/>
          <p:nvPr/>
        </p:nvSpPr>
        <p:spPr>
          <a:xfrm>
            <a:off x="1100006" y="2916233"/>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66:1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6B4EBCF-5390-463E-B38D-B1B5BE1F4B31}"/>
              </a:ext>
            </a:extLst>
          </p:cNvPr>
          <p:cNvSpPr txBox="1"/>
          <p:nvPr/>
        </p:nvSpPr>
        <p:spPr>
          <a:xfrm>
            <a:off x="179512" y="3449672"/>
            <a:ext cx="4153531" cy="1635512"/>
          </a:xfrm>
          <a:prstGeom prst="rect">
            <a:avLst/>
          </a:prstGeom>
          <a:noFill/>
        </p:spPr>
        <p:txBody>
          <a:bodyPr wrap="square" rtlCol="0">
            <a:spAutoFit/>
          </a:bodyPr>
          <a:lstStyle/>
          <a:p>
            <a:pPr algn="ctr">
              <a:lnSpc>
                <a:spcPts val="2400"/>
              </a:lnSpc>
            </a:pPr>
            <a:r>
              <a:rPr lang="es-ES" sz="2400" dirty="0">
                <a:solidFill>
                  <a:srgbClr val="FFFF00"/>
                </a:solidFill>
              </a:rPr>
              <a:t>Jehová dijo así: </a:t>
            </a:r>
            <a:r>
              <a:rPr lang="es-ES" sz="2400" dirty="0">
                <a:solidFill>
                  <a:srgbClr val="00B0F0"/>
                </a:solidFill>
              </a:rPr>
              <a:t>El cielo es mi trono, y la tierra estrado de mis pies; </a:t>
            </a:r>
            <a:r>
              <a:rPr lang="es-ES" sz="2400" dirty="0">
                <a:solidFill>
                  <a:schemeClr val="bg1"/>
                </a:solidFill>
              </a:rPr>
              <a:t>¿dónde está la casa que me habréis de edificar, y dónde el lugar de mi reposo?</a:t>
            </a:r>
          </a:p>
        </p:txBody>
      </p:sp>
    </p:spTree>
    <p:extLst>
      <p:ext uri="{BB962C8B-B14F-4D97-AF65-F5344CB8AC3E}">
        <p14:creationId xmlns:p14="http://schemas.microsoft.com/office/powerpoint/2010/main" val="132585049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rgbClr val="00B0F0"/>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rgbClr val="00B0F0"/>
                </a:solidFill>
              </a:rPr>
              <a:t>He aquí que los cielos, los cielos de los cielos, no te pueden contener; </a:t>
            </a:r>
            <a:r>
              <a:rPr lang="es-ES" sz="2400" dirty="0">
                <a:solidFill>
                  <a:schemeClr val="bg1"/>
                </a:solidFill>
              </a:rPr>
              <a:t>¿cuánto menos esta casa que yo he edificado?</a:t>
            </a:r>
          </a:p>
        </p:txBody>
      </p:sp>
      <p:sp>
        <p:nvSpPr>
          <p:cNvPr id="10" name="1 CuadroTexto">
            <a:extLst>
              <a:ext uri="{FF2B5EF4-FFF2-40B4-BE49-F238E27FC236}">
                <a16:creationId xmlns:a16="http://schemas.microsoft.com/office/drawing/2014/main" id="{8CA8E23B-5B97-41C7-A516-D1C2E16AFD45}"/>
              </a:ext>
            </a:extLst>
          </p:cNvPr>
          <p:cNvSpPr txBox="1"/>
          <p:nvPr/>
        </p:nvSpPr>
        <p:spPr>
          <a:xfrm>
            <a:off x="1100006" y="2916233"/>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66:1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6B4EBCF-5390-463E-B38D-B1B5BE1F4B31}"/>
              </a:ext>
            </a:extLst>
          </p:cNvPr>
          <p:cNvSpPr txBox="1"/>
          <p:nvPr/>
        </p:nvSpPr>
        <p:spPr>
          <a:xfrm>
            <a:off x="179512" y="3449672"/>
            <a:ext cx="4153531" cy="1635512"/>
          </a:xfrm>
          <a:prstGeom prst="rect">
            <a:avLst/>
          </a:prstGeom>
          <a:noFill/>
        </p:spPr>
        <p:txBody>
          <a:bodyPr wrap="square" rtlCol="0">
            <a:spAutoFit/>
          </a:bodyPr>
          <a:lstStyle/>
          <a:p>
            <a:pPr algn="ctr">
              <a:lnSpc>
                <a:spcPts val="2400"/>
              </a:lnSpc>
            </a:pPr>
            <a:r>
              <a:rPr lang="es-ES" sz="2400" dirty="0">
                <a:solidFill>
                  <a:srgbClr val="FFFF00"/>
                </a:solidFill>
              </a:rPr>
              <a:t>Jehová dijo así: </a:t>
            </a:r>
            <a:r>
              <a:rPr lang="es-ES" sz="2400" dirty="0">
                <a:solidFill>
                  <a:srgbClr val="00B0F0"/>
                </a:solidFill>
              </a:rPr>
              <a:t>El cielo es mi trono, y la tierra estrado de mis pies; </a:t>
            </a:r>
            <a:r>
              <a:rPr lang="es-ES" sz="2400" dirty="0">
                <a:solidFill>
                  <a:schemeClr val="bg1"/>
                </a:solidFill>
              </a:rPr>
              <a:t>¿dónde está la casa que me habréis de edificar, y dónde el lugar de mi reposo?</a:t>
            </a:r>
          </a:p>
        </p:txBody>
      </p:sp>
      <p:sp>
        <p:nvSpPr>
          <p:cNvPr id="12" name="1 CuadroTexto">
            <a:extLst>
              <a:ext uri="{FF2B5EF4-FFF2-40B4-BE49-F238E27FC236}">
                <a16:creationId xmlns:a16="http://schemas.microsoft.com/office/drawing/2014/main" id="{29D7C20D-0032-4E64-ACA9-F732D2F6543E}"/>
              </a:ext>
            </a:extLst>
          </p:cNvPr>
          <p:cNvSpPr txBox="1"/>
          <p:nvPr/>
        </p:nvSpPr>
        <p:spPr>
          <a:xfrm>
            <a:off x="4963136" y="769059"/>
            <a:ext cx="389824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26:11, 12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937878F-469E-4D1E-A262-9FE0E734A443}"/>
              </a:ext>
            </a:extLst>
          </p:cNvPr>
          <p:cNvSpPr txBox="1"/>
          <p:nvPr/>
        </p:nvSpPr>
        <p:spPr>
          <a:xfrm>
            <a:off x="4819124" y="1307238"/>
            <a:ext cx="4289380" cy="1635512"/>
          </a:xfrm>
          <a:prstGeom prst="rect">
            <a:avLst/>
          </a:prstGeom>
          <a:noFill/>
        </p:spPr>
        <p:txBody>
          <a:bodyPr wrap="square" rtlCol="0">
            <a:spAutoFit/>
          </a:bodyPr>
          <a:lstStyle/>
          <a:p>
            <a:pPr algn="ctr">
              <a:lnSpc>
                <a:spcPts val="2400"/>
              </a:lnSpc>
            </a:pPr>
            <a:r>
              <a:rPr lang="es-ES" sz="2400" dirty="0">
                <a:solidFill>
                  <a:schemeClr val="bg1"/>
                </a:solidFill>
              </a:rPr>
              <a:t>Y pondré mi morada en medio de vosotros, y mi alma no os abominará; y andaré entre vosotros, y yo seré vuestro Dios, y vosotros seréis mi pueblo. </a:t>
            </a:r>
          </a:p>
        </p:txBody>
      </p:sp>
    </p:spTree>
    <p:extLst>
      <p:ext uri="{BB962C8B-B14F-4D97-AF65-F5344CB8AC3E}">
        <p14:creationId xmlns:p14="http://schemas.microsoft.com/office/powerpoint/2010/main" val="17901476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rgbClr val="00B0F0"/>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rgbClr val="00B0F0"/>
                </a:solidFill>
              </a:rPr>
              <a:t>He aquí que los cielos, los cielos de los cielos, no te pueden contener; </a:t>
            </a:r>
            <a:r>
              <a:rPr lang="es-ES" sz="2400" dirty="0">
                <a:solidFill>
                  <a:schemeClr val="bg1"/>
                </a:solidFill>
              </a:rPr>
              <a:t>¿cuánto menos esta casa que yo he edificado?</a:t>
            </a:r>
          </a:p>
        </p:txBody>
      </p:sp>
      <p:sp>
        <p:nvSpPr>
          <p:cNvPr id="10" name="1 CuadroTexto">
            <a:extLst>
              <a:ext uri="{FF2B5EF4-FFF2-40B4-BE49-F238E27FC236}">
                <a16:creationId xmlns:a16="http://schemas.microsoft.com/office/drawing/2014/main" id="{8CA8E23B-5B97-41C7-A516-D1C2E16AFD45}"/>
              </a:ext>
            </a:extLst>
          </p:cNvPr>
          <p:cNvSpPr txBox="1"/>
          <p:nvPr/>
        </p:nvSpPr>
        <p:spPr>
          <a:xfrm>
            <a:off x="1100006" y="2916233"/>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66:1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6B4EBCF-5390-463E-B38D-B1B5BE1F4B31}"/>
              </a:ext>
            </a:extLst>
          </p:cNvPr>
          <p:cNvSpPr txBox="1"/>
          <p:nvPr/>
        </p:nvSpPr>
        <p:spPr>
          <a:xfrm>
            <a:off x="179512" y="3449672"/>
            <a:ext cx="4153531" cy="1635512"/>
          </a:xfrm>
          <a:prstGeom prst="rect">
            <a:avLst/>
          </a:prstGeom>
          <a:noFill/>
        </p:spPr>
        <p:txBody>
          <a:bodyPr wrap="square" rtlCol="0">
            <a:spAutoFit/>
          </a:bodyPr>
          <a:lstStyle/>
          <a:p>
            <a:pPr algn="ctr">
              <a:lnSpc>
                <a:spcPts val="2400"/>
              </a:lnSpc>
            </a:pPr>
            <a:r>
              <a:rPr lang="es-ES" sz="2400" dirty="0">
                <a:solidFill>
                  <a:srgbClr val="FFFF00"/>
                </a:solidFill>
              </a:rPr>
              <a:t>Jehová dijo así: </a:t>
            </a:r>
            <a:r>
              <a:rPr lang="es-ES" sz="2400" dirty="0">
                <a:solidFill>
                  <a:srgbClr val="00B0F0"/>
                </a:solidFill>
              </a:rPr>
              <a:t>El cielo es mi trono, y la tierra estrado de mis pies; </a:t>
            </a:r>
            <a:r>
              <a:rPr lang="es-ES" sz="2400" dirty="0">
                <a:solidFill>
                  <a:schemeClr val="bg1"/>
                </a:solidFill>
              </a:rPr>
              <a:t>¿dónde está la casa que me habréis de edificar, y dónde el lugar de mi reposo?</a:t>
            </a:r>
          </a:p>
        </p:txBody>
      </p:sp>
      <p:sp>
        <p:nvSpPr>
          <p:cNvPr id="12" name="1 CuadroTexto">
            <a:extLst>
              <a:ext uri="{FF2B5EF4-FFF2-40B4-BE49-F238E27FC236}">
                <a16:creationId xmlns:a16="http://schemas.microsoft.com/office/drawing/2014/main" id="{29D7C20D-0032-4E64-ACA9-F732D2F6543E}"/>
              </a:ext>
            </a:extLst>
          </p:cNvPr>
          <p:cNvSpPr txBox="1"/>
          <p:nvPr/>
        </p:nvSpPr>
        <p:spPr>
          <a:xfrm>
            <a:off x="4963136" y="769059"/>
            <a:ext cx="389824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26:11, 12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937878F-469E-4D1E-A262-9FE0E734A443}"/>
              </a:ext>
            </a:extLst>
          </p:cNvPr>
          <p:cNvSpPr txBox="1"/>
          <p:nvPr/>
        </p:nvSpPr>
        <p:spPr>
          <a:xfrm>
            <a:off x="4819124" y="1307238"/>
            <a:ext cx="4289380" cy="1635512"/>
          </a:xfrm>
          <a:prstGeom prst="rect">
            <a:avLst/>
          </a:prstGeom>
          <a:noFill/>
        </p:spPr>
        <p:txBody>
          <a:bodyPr wrap="square" rtlCol="0">
            <a:spAutoFit/>
          </a:bodyPr>
          <a:lstStyle/>
          <a:p>
            <a:pPr algn="ctr">
              <a:lnSpc>
                <a:spcPts val="2400"/>
              </a:lnSpc>
            </a:pPr>
            <a:r>
              <a:rPr lang="es-ES" sz="2400" dirty="0">
                <a:solidFill>
                  <a:srgbClr val="FFFF00"/>
                </a:solidFill>
              </a:rPr>
              <a:t>Y pondré mi morada en medio de vosotros,</a:t>
            </a:r>
            <a:r>
              <a:rPr lang="es-ES" sz="2400" dirty="0">
                <a:solidFill>
                  <a:schemeClr val="bg1"/>
                </a:solidFill>
              </a:rPr>
              <a:t> y mi alma no os abominará; y andaré entre vosotros, y yo seré vuestro Dios, y vosotros seréis mi pueblo. </a:t>
            </a:r>
          </a:p>
        </p:txBody>
      </p:sp>
    </p:spTree>
    <p:extLst>
      <p:ext uri="{BB962C8B-B14F-4D97-AF65-F5344CB8AC3E}">
        <p14:creationId xmlns:p14="http://schemas.microsoft.com/office/powerpoint/2010/main" val="280286495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rgbClr val="00B0F0"/>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rgbClr val="00B0F0"/>
                </a:solidFill>
              </a:rPr>
              <a:t>He aquí que los cielos, los cielos de los cielos, no te pueden contener; </a:t>
            </a:r>
            <a:r>
              <a:rPr lang="es-ES" sz="2400" dirty="0">
                <a:solidFill>
                  <a:schemeClr val="bg1"/>
                </a:solidFill>
              </a:rPr>
              <a:t>¿cuánto menos esta casa que yo he edificado?</a:t>
            </a:r>
          </a:p>
        </p:txBody>
      </p:sp>
      <p:sp>
        <p:nvSpPr>
          <p:cNvPr id="10" name="1 CuadroTexto">
            <a:extLst>
              <a:ext uri="{FF2B5EF4-FFF2-40B4-BE49-F238E27FC236}">
                <a16:creationId xmlns:a16="http://schemas.microsoft.com/office/drawing/2014/main" id="{8CA8E23B-5B97-41C7-A516-D1C2E16AFD45}"/>
              </a:ext>
            </a:extLst>
          </p:cNvPr>
          <p:cNvSpPr txBox="1"/>
          <p:nvPr/>
        </p:nvSpPr>
        <p:spPr>
          <a:xfrm>
            <a:off x="1100006" y="2916233"/>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66:1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6B4EBCF-5390-463E-B38D-B1B5BE1F4B31}"/>
              </a:ext>
            </a:extLst>
          </p:cNvPr>
          <p:cNvSpPr txBox="1"/>
          <p:nvPr/>
        </p:nvSpPr>
        <p:spPr>
          <a:xfrm>
            <a:off x="179512" y="3449672"/>
            <a:ext cx="4153531" cy="1635512"/>
          </a:xfrm>
          <a:prstGeom prst="rect">
            <a:avLst/>
          </a:prstGeom>
          <a:noFill/>
        </p:spPr>
        <p:txBody>
          <a:bodyPr wrap="square" rtlCol="0">
            <a:spAutoFit/>
          </a:bodyPr>
          <a:lstStyle/>
          <a:p>
            <a:pPr algn="ctr">
              <a:lnSpc>
                <a:spcPts val="2400"/>
              </a:lnSpc>
            </a:pPr>
            <a:r>
              <a:rPr lang="es-ES" sz="2400" dirty="0">
                <a:solidFill>
                  <a:srgbClr val="FFFF00"/>
                </a:solidFill>
              </a:rPr>
              <a:t>Jehová dijo así: </a:t>
            </a:r>
            <a:r>
              <a:rPr lang="es-ES" sz="2400" dirty="0">
                <a:solidFill>
                  <a:srgbClr val="00B0F0"/>
                </a:solidFill>
              </a:rPr>
              <a:t>El cielo es mi trono, y la tierra estrado de mis pies; </a:t>
            </a:r>
            <a:r>
              <a:rPr lang="es-ES" sz="2400" dirty="0">
                <a:solidFill>
                  <a:schemeClr val="bg1"/>
                </a:solidFill>
              </a:rPr>
              <a:t>¿dónde está la casa que me habréis de edificar, y dónde el lugar de mi reposo?</a:t>
            </a:r>
          </a:p>
        </p:txBody>
      </p:sp>
      <p:sp>
        <p:nvSpPr>
          <p:cNvPr id="12" name="1 CuadroTexto">
            <a:extLst>
              <a:ext uri="{FF2B5EF4-FFF2-40B4-BE49-F238E27FC236}">
                <a16:creationId xmlns:a16="http://schemas.microsoft.com/office/drawing/2014/main" id="{29D7C20D-0032-4E64-ACA9-F732D2F6543E}"/>
              </a:ext>
            </a:extLst>
          </p:cNvPr>
          <p:cNvSpPr txBox="1"/>
          <p:nvPr/>
        </p:nvSpPr>
        <p:spPr>
          <a:xfrm>
            <a:off x="4963136" y="769059"/>
            <a:ext cx="389824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26:11, 12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937878F-469E-4D1E-A262-9FE0E734A443}"/>
              </a:ext>
            </a:extLst>
          </p:cNvPr>
          <p:cNvSpPr txBox="1"/>
          <p:nvPr/>
        </p:nvSpPr>
        <p:spPr>
          <a:xfrm>
            <a:off x="4819124" y="1307238"/>
            <a:ext cx="4289380" cy="1635512"/>
          </a:xfrm>
          <a:prstGeom prst="rect">
            <a:avLst/>
          </a:prstGeom>
          <a:noFill/>
        </p:spPr>
        <p:txBody>
          <a:bodyPr wrap="square" rtlCol="0">
            <a:spAutoFit/>
          </a:bodyPr>
          <a:lstStyle/>
          <a:p>
            <a:pPr algn="ctr">
              <a:lnSpc>
                <a:spcPts val="2400"/>
              </a:lnSpc>
            </a:pPr>
            <a:r>
              <a:rPr lang="es-ES" sz="2400" dirty="0">
                <a:solidFill>
                  <a:srgbClr val="FFFF00"/>
                </a:solidFill>
              </a:rPr>
              <a:t>Y pondré mi morada en medio de vosotros,</a:t>
            </a:r>
            <a:r>
              <a:rPr lang="es-ES" sz="2400" dirty="0">
                <a:solidFill>
                  <a:schemeClr val="bg1"/>
                </a:solidFill>
              </a:rPr>
              <a:t> y mi alma no os abominará; </a:t>
            </a:r>
            <a:r>
              <a:rPr lang="es-ES" sz="2400" dirty="0">
                <a:solidFill>
                  <a:srgbClr val="00B0F0"/>
                </a:solidFill>
              </a:rPr>
              <a:t>y andaré entre vosotros,</a:t>
            </a:r>
            <a:r>
              <a:rPr lang="es-ES" sz="2400" dirty="0">
                <a:solidFill>
                  <a:schemeClr val="bg1"/>
                </a:solidFill>
              </a:rPr>
              <a:t> y yo seré vuestro Dios, y vosotros seréis mi pueblo. </a:t>
            </a:r>
          </a:p>
        </p:txBody>
      </p:sp>
    </p:spTree>
    <p:extLst>
      <p:ext uri="{BB962C8B-B14F-4D97-AF65-F5344CB8AC3E}">
        <p14:creationId xmlns:p14="http://schemas.microsoft.com/office/powerpoint/2010/main" val="354026634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rgbClr val="00B0F0"/>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rgbClr val="00B0F0"/>
                </a:solidFill>
              </a:rPr>
              <a:t>He aquí que los cielos, los cielos de los cielos, no te pueden contener; </a:t>
            </a:r>
            <a:r>
              <a:rPr lang="es-ES" sz="2400" dirty="0">
                <a:solidFill>
                  <a:schemeClr val="bg1"/>
                </a:solidFill>
              </a:rPr>
              <a:t>¿cuánto menos esta casa que yo he edificado?</a:t>
            </a:r>
          </a:p>
        </p:txBody>
      </p:sp>
      <p:sp>
        <p:nvSpPr>
          <p:cNvPr id="10" name="1 CuadroTexto">
            <a:extLst>
              <a:ext uri="{FF2B5EF4-FFF2-40B4-BE49-F238E27FC236}">
                <a16:creationId xmlns:a16="http://schemas.microsoft.com/office/drawing/2014/main" id="{8CA8E23B-5B97-41C7-A516-D1C2E16AFD45}"/>
              </a:ext>
            </a:extLst>
          </p:cNvPr>
          <p:cNvSpPr txBox="1"/>
          <p:nvPr/>
        </p:nvSpPr>
        <p:spPr>
          <a:xfrm>
            <a:off x="1100006" y="2916233"/>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66:1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6B4EBCF-5390-463E-B38D-B1B5BE1F4B31}"/>
              </a:ext>
            </a:extLst>
          </p:cNvPr>
          <p:cNvSpPr txBox="1"/>
          <p:nvPr/>
        </p:nvSpPr>
        <p:spPr>
          <a:xfrm>
            <a:off x="179512" y="3449672"/>
            <a:ext cx="4153531" cy="1635512"/>
          </a:xfrm>
          <a:prstGeom prst="rect">
            <a:avLst/>
          </a:prstGeom>
          <a:noFill/>
        </p:spPr>
        <p:txBody>
          <a:bodyPr wrap="square" rtlCol="0">
            <a:spAutoFit/>
          </a:bodyPr>
          <a:lstStyle/>
          <a:p>
            <a:pPr algn="ctr">
              <a:lnSpc>
                <a:spcPts val="2400"/>
              </a:lnSpc>
            </a:pPr>
            <a:r>
              <a:rPr lang="es-ES" sz="2400" dirty="0">
                <a:solidFill>
                  <a:srgbClr val="FFFF00"/>
                </a:solidFill>
              </a:rPr>
              <a:t>Jehová dijo así: </a:t>
            </a:r>
            <a:r>
              <a:rPr lang="es-ES" sz="2400" dirty="0">
                <a:solidFill>
                  <a:srgbClr val="00B0F0"/>
                </a:solidFill>
              </a:rPr>
              <a:t>El cielo es mi trono, y la tierra estrado de mis pies; </a:t>
            </a:r>
            <a:r>
              <a:rPr lang="es-ES" sz="2400" dirty="0">
                <a:solidFill>
                  <a:schemeClr val="bg1"/>
                </a:solidFill>
              </a:rPr>
              <a:t>¿dónde está la casa que me habréis de edificar, y dónde el lugar de mi reposo?</a:t>
            </a:r>
          </a:p>
        </p:txBody>
      </p:sp>
      <p:sp>
        <p:nvSpPr>
          <p:cNvPr id="12" name="1 CuadroTexto">
            <a:extLst>
              <a:ext uri="{FF2B5EF4-FFF2-40B4-BE49-F238E27FC236}">
                <a16:creationId xmlns:a16="http://schemas.microsoft.com/office/drawing/2014/main" id="{29D7C20D-0032-4E64-ACA9-F732D2F6543E}"/>
              </a:ext>
            </a:extLst>
          </p:cNvPr>
          <p:cNvSpPr txBox="1"/>
          <p:nvPr/>
        </p:nvSpPr>
        <p:spPr>
          <a:xfrm>
            <a:off x="4963136" y="769059"/>
            <a:ext cx="389824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26:11, 12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937878F-469E-4D1E-A262-9FE0E734A443}"/>
              </a:ext>
            </a:extLst>
          </p:cNvPr>
          <p:cNvSpPr txBox="1"/>
          <p:nvPr/>
        </p:nvSpPr>
        <p:spPr>
          <a:xfrm>
            <a:off x="4819124" y="1307238"/>
            <a:ext cx="4289380" cy="1635512"/>
          </a:xfrm>
          <a:prstGeom prst="rect">
            <a:avLst/>
          </a:prstGeom>
          <a:noFill/>
        </p:spPr>
        <p:txBody>
          <a:bodyPr wrap="square" rtlCol="0">
            <a:spAutoFit/>
          </a:bodyPr>
          <a:lstStyle/>
          <a:p>
            <a:pPr algn="ctr">
              <a:lnSpc>
                <a:spcPts val="2400"/>
              </a:lnSpc>
            </a:pPr>
            <a:r>
              <a:rPr lang="es-ES" sz="2400" dirty="0">
                <a:solidFill>
                  <a:srgbClr val="FFFF00"/>
                </a:solidFill>
              </a:rPr>
              <a:t>Y pondré mi morada en medio de vosotros,</a:t>
            </a:r>
            <a:r>
              <a:rPr lang="es-ES" sz="2400" dirty="0">
                <a:solidFill>
                  <a:schemeClr val="bg1"/>
                </a:solidFill>
              </a:rPr>
              <a:t> y mi alma no os abominará; </a:t>
            </a:r>
            <a:r>
              <a:rPr lang="es-ES" sz="2400" dirty="0">
                <a:solidFill>
                  <a:srgbClr val="00B0F0"/>
                </a:solidFill>
              </a:rPr>
              <a:t>y andaré entre vosotros,</a:t>
            </a:r>
            <a:r>
              <a:rPr lang="es-ES" sz="2400" dirty="0">
                <a:solidFill>
                  <a:schemeClr val="bg1"/>
                </a:solidFill>
              </a:rPr>
              <a:t> </a:t>
            </a:r>
            <a:r>
              <a:rPr lang="es-ES" sz="2400" dirty="0">
                <a:solidFill>
                  <a:srgbClr val="FFFF00"/>
                </a:solidFill>
              </a:rPr>
              <a:t>y yo seré vuestro Dios, y vosotros seréis mi pueblo. </a:t>
            </a:r>
          </a:p>
        </p:txBody>
      </p:sp>
      <p:sp>
        <p:nvSpPr>
          <p:cNvPr id="14" name="1 CuadroTexto">
            <a:extLst>
              <a:ext uri="{FF2B5EF4-FFF2-40B4-BE49-F238E27FC236}">
                <a16:creationId xmlns:a16="http://schemas.microsoft.com/office/drawing/2014/main" id="{5DD18DC9-023C-4869-B62B-F4429C5B8A23}"/>
              </a:ext>
            </a:extLst>
          </p:cNvPr>
          <p:cNvSpPr txBox="1"/>
          <p:nvPr/>
        </p:nvSpPr>
        <p:spPr>
          <a:xfrm>
            <a:off x="2995475" y="5296839"/>
            <a:ext cx="26270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684A4D-8363-4544-8512-D8365994F579}"/>
              </a:ext>
            </a:extLst>
          </p:cNvPr>
          <p:cNvSpPr txBox="1"/>
          <p:nvPr/>
        </p:nvSpPr>
        <p:spPr>
          <a:xfrm>
            <a:off x="-16644" y="5769595"/>
            <a:ext cx="9144000" cy="1019959"/>
          </a:xfrm>
          <a:prstGeom prst="rect">
            <a:avLst/>
          </a:prstGeom>
          <a:noFill/>
        </p:spPr>
        <p:txBody>
          <a:bodyPr wrap="square" rtlCol="0">
            <a:spAutoFit/>
          </a:bodyPr>
          <a:lstStyle/>
          <a:p>
            <a:pPr algn="ctr">
              <a:lnSpc>
                <a:spcPts val="2400"/>
              </a:lnSpc>
            </a:pPr>
            <a:r>
              <a:rPr lang="es-ES" sz="2400" dirty="0">
                <a:solidFill>
                  <a:schemeClr val="bg1"/>
                </a:solidFill>
              </a:rPr>
              <a:t>Y de allí me declararé a ti, y hablaré contigo de sobre el propiciatorio, de entre los dos querubines que están sobre el arca del testimonio, todo lo que yo te mandare para los hijos de Israel.</a:t>
            </a:r>
          </a:p>
        </p:txBody>
      </p:sp>
    </p:spTree>
    <p:extLst>
      <p:ext uri="{BB962C8B-B14F-4D97-AF65-F5344CB8AC3E}">
        <p14:creationId xmlns:p14="http://schemas.microsoft.com/office/powerpoint/2010/main" val="10839566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rgbClr val="00B0F0"/>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rgbClr val="00B0F0"/>
                </a:solidFill>
              </a:rPr>
              <a:t>He aquí que los cielos, los cielos de los cielos, no te pueden contener; </a:t>
            </a:r>
            <a:r>
              <a:rPr lang="es-ES" sz="2400" dirty="0">
                <a:solidFill>
                  <a:schemeClr val="bg1"/>
                </a:solidFill>
              </a:rPr>
              <a:t>¿cuánto menos esta casa que yo he edificado?</a:t>
            </a:r>
          </a:p>
        </p:txBody>
      </p:sp>
      <p:sp>
        <p:nvSpPr>
          <p:cNvPr id="10" name="1 CuadroTexto">
            <a:extLst>
              <a:ext uri="{FF2B5EF4-FFF2-40B4-BE49-F238E27FC236}">
                <a16:creationId xmlns:a16="http://schemas.microsoft.com/office/drawing/2014/main" id="{8CA8E23B-5B97-41C7-A516-D1C2E16AFD45}"/>
              </a:ext>
            </a:extLst>
          </p:cNvPr>
          <p:cNvSpPr txBox="1"/>
          <p:nvPr/>
        </p:nvSpPr>
        <p:spPr>
          <a:xfrm>
            <a:off x="1100006" y="2916233"/>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66:1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6B4EBCF-5390-463E-B38D-B1B5BE1F4B31}"/>
              </a:ext>
            </a:extLst>
          </p:cNvPr>
          <p:cNvSpPr txBox="1"/>
          <p:nvPr/>
        </p:nvSpPr>
        <p:spPr>
          <a:xfrm>
            <a:off x="179512" y="3449672"/>
            <a:ext cx="4153531" cy="1635512"/>
          </a:xfrm>
          <a:prstGeom prst="rect">
            <a:avLst/>
          </a:prstGeom>
          <a:noFill/>
        </p:spPr>
        <p:txBody>
          <a:bodyPr wrap="square" rtlCol="0">
            <a:spAutoFit/>
          </a:bodyPr>
          <a:lstStyle/>
          <a:p>
            <a:pPr algn="ctr">
              <a:lnSpc>
                <a:spcPts val="2400"/>
              </a:lnSpc>
            </a:pPr>
            <a:r>
              <a:rPr lang="es-ES" sz="2400" dirty="0">
                <a:solidFill>
                  <a:srgbClr val="FFFF00"/>
                </a:solidFill>
              </a:rPr>
              <a:t>Jehová dijo así: </a:t>
            </a:r>
            <a:r>
              <a:rPr lang="es-ES" sz="2400" dirty="0">
                <a:solidFill>
                  <a:srgbClr val="00B0F0"/>
                </a:solidFill>
              </a:rPr>
              <a:t>El cielo es mi trono, y la tierra estrado de mis pies; </a:t>
            </a:r>
            <a:r>
              <a:rPr lang="es-ES" sz="2400" dirty="0">
                <a:solidFill>
                  <a:schemeClr val="bg1"/>
                </a:solidFill>
              </a:rPr>
              <a:t>¿dónde está la casa que me habréis de edificar, y dónde el lugar de mi reposo?</a:t>
            </a:r>
          </a:p>
        </p:txBody>
      </p:sp>
      <p:sp>
        <p:nvSpPr>
          <p:cNvPr id="12" name="1 CuadroTexto">
            <a:extLst>
              <a:ext uri="{FF2B5EF4-FFF2-40B4-BE49-F238E27FC236}">
                <a16:creationId xmlns:a16="http://schemas.microsoft.com/office/drawing/2014/main" id="{29D7C20D-0032-4E64-ACA9-F732D2F6543E}"/>
              </a:ext>
            </a:extLst>
          </p:cNvPr>
          <p:cNvSpPr txBox="1"/>
          <p:nvPr/>
        </p:nvSpPr>
        <p:spPr>
          <a:xfrm>
            <a:off x="4963136" y="769059"/>
            <a:ext cx="389824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26:11, 12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937878F-469E-4D1E-A262-9FE0E734A443}"/>
              </a:ext>
            </a:extLst>
          </p:cNvPr>
          <p:cNvSpPr txBox="1"/>
          <p:nvPr/>
        </p:nvSpPr>
        <p:spPr>
          <a:xfrm>
            <a:off x="4819124" y="1307238"/>
            <a:ext cx="4289380" cy="1635512"/>
          </a:xfrm>
          <a:prstGeom prst="rect">
            <a:avLst/>
          </a:prstGeom>
          <a:noFill/>
        </p:spPr>
        <p:txBody>
          <a:bodyPr wrap="square" rtlCol="0">
            <a:spAutoFit/>
          </a:bodyPr>
          <a:lstStyle/>
          <a:p>
            <a:pPr algn="ctr">
              <a:lnSpc>
                <a:spcPts val="2400"/>
              </a:lnSpc>
            </a:pPr>
            <a:r>
              <a:rPr lang="es-ES" sz="2400" dirty="0">
                <a:solidFill>
                  <a:srgbClr val="FFFF00"/>
                </a:solidFill>
              </a:rPr>
              <a:t>Y pondré mi morada en medio de vosotros,</a:t>
            </a:r>
            <a:r>
              <a:rPr lang="es-ES" sz="2400" dirty="0">
                <a:solidFill>
                  <a:schemeClr val="bg1"/>
                </a:solidFill>
              </a:rPr>
              <a:t> y mi alma no os abominará; </a:t>
            </a:r>
            <a:r>
              <a:rPr lang="es-ES" sz="2400" dirty="0">
                <a:solidFill>
                  <a:srgbClr val="00B0F0"/>
                </a:solidFill>
              </a:rPr>
              <a:t>y andaré entre vosotros,</a:t>
            </a:r>
            <a:r>
              <a:rPr lang="es-ES" sz="2400" dirty="0">
                <a:solidFill>
                  <a:schemeClr val="bg1"/>
                </a:solidFill>
              </a:rPr>
              <a:t> </a:t>
            </a:r>
            <a:r>
              <a:rPr lang="es-ES" sz="2400" dirty="0">
                <a:solidFill>
                  <a:srgbClr val="FFFF00"/>
                </a:solidFill>
              </a:rPr>
              <a:t>y yo seré vuestro Dios, y vosotros seréis mi pueblo. </a:t>
            </a:r>
          </a:p>
        </p:txBody>
      </p:sp>
      <p:sp>
        <p:nvSpPr>
          <p:cNvPr id="14" name="1 CuadroTexto">
            <a:extLst>
              <a:ext uri="{FF2B5EF4-FFF2-40B4-BE49-F238E27FC236}">
                <a16:creationId xmlns:a16="http://schemas.microsoft.com/office/drawing/2014/main" id="{5DD18DC9-023C-4869-B62B-F4429C5B8A23}"/>
              </a:ext>
            </a:extLst>
          </p:cNvPr>
          <p:cNvSpPr txBox="1"/>
          <p:nvPr/>
        </p:nvSpPr>
        <p:spPr>
          <a:xfrm>
            <a:off x="2995475" y="5296839"/>
            <a:ext cx="26270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684A4D-8363-4544-8512-D8365994F579}"/>
              </a:ext>
            </a:extLst>
          </p:cNvPr>
          <p:cNvSpPr txBox="1"/>
          <p:nvPr/>
        </p:nvSpPr>
        <p:spPr>
          <a:xfrm>
            <a:off x="-16644" y="5769595"/>
            <a:ext cx="9144000" cy="1019959"/>
          </a:xfrm>
          <a:prstGeom prst="rect">
            <a:avLst/>
          </a:prstGeom>
          <a:noFill/>
        </p:spPr>
        <p:txBody>
          <a:bodyPr wrap="square" rtlCol="0">
            <a:spAutoFit/>
          </a:bodyPr>
          <a:lstStyle/>
          <a:p>
            <a:pPr algn="ctr">
              <a:lnSpc>
                <a:spcPts val="2400"/>
              </a:lnSpc>
            </a:pPr>
            <a:r>
              <a:rPr lang="es-ES" sz="2400" dirty="0">
                <a:solidFill>
                  <a:srgbClr val="FFFF00"/>
                </a:solidFill>
              </a:rPr>
              <a:t>Y de allí me declararé a ti</a:t>
            </a:r>
            <a:r>
              <a:rPr lang="es-ES" sz="2400" dirty="0">
                <a:solidFill>
                  <a:schemeClr val="bg1"/>
                </a:solidFill>
              </a:rPr>
              <a:t>, y hablaré contigo de sobre el propiciatorio, de entre los dos querubines que están sobre el arca del testimonio, todo lo que yo te mandare para los hijos de Israel.</a:t>
            </a:r>
          </a:p>
        </p:txBody>
      </p:sp>
    </p:spTree>
    <p:extLst>
      <p:ext uri="{BB962C8B-B14F-4D97-AF65-F5344CB8AC3E}">
        <p14:creationId xmlns:p14="http://schemas.microsoft.com/office/powerpoint/2010/main" val="89510540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rgbClr val="00B0F0"/>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rgbClr val="00B0F0"/>
                </a:solidFill>
              </a:rPr>
              <a:t>He aquí que los cielos, los cielos de los cielos, no te pueden contener; </a:t>
            </a:r>
            <a:r>
              <a:rPr lang="es-ES" sz="2400" dirty="0">
                <a:solidFill>
                  <a:schemeClr val="bg1"/>
                </a:solidFill>
              </a:rPr>
              <a:t>¿cuánto menos esta casa que yo he edificado?</a:t>
            </a:r>
          </a:p>
        </p:txBody>
      </p:sp>
      <p:sp>
        <p:nvSpPr>
          <p:cNvPr id="10" name="1 CuadroTexto">
            <a:extLst>
              <a:ext uri="{FF2B5EF4-FFF2-40B4-BE49-F238E27FC236}">
                <a16:creationId xmlns:a16="http://schemas.microsoft.com/office/drawing/2014/main" id="{8CA8E23B-5B97-41C7-A516-D1C2E16AFD45}"/>
              </a:ext>
            </a:extLst>
          </p:cNvPr>
          <p:cNvSpPr txBox="1"/>
          <p:nvPr/>
        </p:nvSpPr>
        <p:spPr>
          <a:xfrm>
            <a:off x="1100006" y="2916233"/>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66:1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6B4EBCF-5390-463E-B38D-B1B5BE1F4B31}"/>
              </a:ext>
            </a:extLst>
          </p:cNvPr>
          <p:cNvSpPr txBox="1"/>
          <p:nvPr/>
        </p:nvSpPr>
        <p:spPr>
          <a:xfrm>
            <a:off x="179512" y="3449672"/>
            <a:ext cx="4153531" cy="1635512"/>
          </a:xfrm>
          <a:prstGeom prst="rect">
            <a:avLst/>
          </a:prstGeom>
          <a:noFill/>
        </p:spPr>
        <p:txBody>
          <a:bodyPr wrap="square" rtlCol="0">
            <a:spAutoFit/>
          </a:bodyPr>
          <a:lstStyle/>
          <a:p>
            <a:pPr algn="ctr">
              <a:lnSpc>
                <a:spcPts val="2400"/>
              </a:lnSpc>
            </a:pPr>
            <a:r>
              <a:rPr lang="es-ES" sz="2400" dirty="0">
                <a:solidFill>
                  <a:srgbClr val="FFFF00"/>
                </a:solidFill>
              </a:rPr>
              <a:t>Jehová dijo así: </a:t>
            </a:r>
            <a:r>
              <a:rPr lang="es-ES" sz="2400" dirty="0">
                <a:solidFill>
                  <a:srgbClr val="00B0F0"/>
                </a:solidFill>
              </a:rPr>
              <a:t>El cielo es mi trono, y la tierra estrado de mis pies; </a:t>
            </a:r>
            <a:r>
              <a:rPr lang="es-ES" sz="2400" dirty="0">
                <a:solidFill>
                  <a:schemeClr val="bg1"/>
                </a:solidFill>
              </a:rPr>
              <a:t>¿dónde está la casa que me habréis de edificar, y dónde el lugar de mi reposo?</a:t>
            </a:r>
          </a:p>
        </p:txBody>
      </p:sp>
      <p:sp>
        <p:nvSpPr>
          <p:cNvPr id="12" name="1 CuadroTexto">
            <a:extLst>
              <a:ext uri="{FF2B5EF4-FFF2-40B4-BE49-F238E27FC236}">
                <a16:creationId xmlns:a16="http://schemas.microsoft.com/office/drawing/2014/main" id="{29D7C20D-0032-4E64-ACA9-F732D2F6543E}"/>
              </a:ext>
            </a:extLst>
          </p:cNvPr>
          <p:cNvSpPr txBox="1"/>
          <p:nvPr/>
        </p:nvSpPr>
        <p:spPr>
          <a:xfrm>
            <a:off x="4963136" y="769059"/>
            <a:ext cx="389824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26:11, 12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937878F-469E-4D1E-A262-9FE0E734A443}"/>
              </a:ext>
            </a:extLst>
          </p:cNvPr>
          <p:cNvSpPr txBox="1"/>
          <p:nvPr/>
        </p:nvSpPr>
        <p:spPr>
          <a:xfrm>
            <a:off x="4819124" y="1307238"/>
            <a:ext cx="4289380" cy="1635512"/>
          </a:xfrm>
          <a:prstGeom prst="rect">
            <a:avLst/>
          </a:prstGeom>
          <a:noFill/>
        </p:spPr>
        <p:txBody>
          <a:bodyPr wrap="square" rtlCol="0">
            <a:spAutoFit/>
          </a:bodyPr>
          <a:lstStyle/>
          <a:p>
            <a:pPr algn="ctr">
              <a:lnSpc>
                <a:spcPts val="2400"/>
              </a:lnSpc>
            </a:pPr>
            <a:r>
              <a:rPr lang="es-ES" sz="2400" dirty="0">
                <a:solidFill>
                  <a:srgbClr val="FFFF00"/>
                </a:solidFill>
              </a:rPr>
              <a:t>Y pondré mi morada en medio de vosotros,</a:t>
            </a:r>
            <a:r>
              <a:rPr lang="es-ES" sz="2400" dirty="0">
                <a:solidFill>
                  <a:schemeClr val="bg1"/>
                </a:solidFill>
              </a:rPr>
              <a:t> y mi alma no os abominará; </a:t>
            </a:r>
            <a:r>
              <a:rPr lang="es-ES" sz="2400" dirty="0">
                <a:solidFill>
                  <a:srgbClr val="00B0F0"/>
                </a:solidFill>
              </a:rPr>
              <a:t>y andaré entre vosotros,</a:t>
            </a:r>
            <a:r>
              <a:rPr lang="es-ES" sz="2400" dirty="0">
                <a:solidFill>
                  <a:schemeClr val="bg1"/>
                </a:solidFill>
              </a:rPr>
              <a:t> </a:t>
            </a:r>
            <a:r>
              <a:rPr lang="es-ES" sz="2400" dirty="0">
                <a:solidFill>
                  <a:srgbClr val="FFFF00"/>
                </a:solidFill>
              </a:rPr>
              <a:t>y yo seré vuestro Dios, y vosotros seréis mi pueblo. </a:t>
            </a:r>
          </a:p>
        </p:txBody>
      </p:sp>
      <p:sp>
        <p:nvSpPr>
          <p:cNvPr id="14" name="1 CuadroTexto">
            <a:extLst>
              <a:ext uri="{FF2B5EF4-FFF2-40B4-BE49-F238E27FC236}">
                <a16:creationId xmlns:a16="http://schemas.microsoft.com/office/drawing/2014/main" id="{5DD18DC9-023C-4869-B62B-F4429C5B8A23}"/>
              </a:ext>
            </a:extLst>
          </p:cNvPr>
          <p:cNvSpPr txBox="1"/>
          <p:nvPr/>
        </p:nvSpPr>
        <p:spPr>
          <a:xfrm>
            <a:off x="2995475" y="5296839"/>
            <a:ext cx="26270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684A4D-8363-4544-8512-D8365994F579}"/>
              </a:ext>
            </a:extLst>
          </p:cNvPr>
          <p:cNvSpPr txBox="1"/>
          <p:nvPr/>
        </p:nvSpPr>
        <p:spPr>
          <a:xfrm>
            <a:off x="-16644" y="5769595"/>
            <a:ext cx="9144000" cy="1019959"/>
          </a:xfrm>
          <a:prstGeom prst="rect">
            <a:avLst/>
          </a:prstGeom>
          <a:noFill/>
        </p:spPr>
        <p:txBody>
          <a:bodyPr wrap="square" rtlCol="0">
            <a:spAutoFit/>
          </a:bodyPr>
          <a:lstStyle/>
          <a:p>
            <a:pPr algn="ctr">
              <a:lnSpc>
                <a:spcPts val="2400"/>
              </a:lnSpc>
            </a:pPr>
            <a:r>
              <a:rPr lang="es-ES" sz="2400" dirty="0">
                <a:solidFill>
                  <a:srgbClr val="FFFF00"/>
                </a:solidFill>
              </a:rPr>
              <a:t>Y de allí me declararé a ti</a:t>
            </a:r>
            <a:r>
              <a:rPr lang="es-ES" sz="2400" dirty="0">
                <a:solidFill>
                  <a:schemeClr val="bg1"/>
                </a:solidFill>
              </a:rPr>
              <a:t>, </a:t>
            </a:r>
            <a:r>
              <a:rPr lang="es-ES" sz="2400" dirty="0">
                <a:solidFill>
                  <a:srgbClr val="00B0F0"/>
                </a:solidFill>
              </a:rPr>
              <a:t>y hablaré contigo de sobre el propiciatorio, </a:t>
            </a:r>
            <a:r>
              <a:rPr lang="es-ES" sz="2400" dirty="0">
                <a:solidFill>
                  <a:schemeClr val="bg1"/>
                </a:solidFill>
              </a:rPr>
              <a:t>de entre los dos querubines que están sobre el arca del testimonio, todo lo que yo te mandare para los hijos de Israel.</a:t>
            </a:r>
          </a:p>
        </p:txBody>
      </p:sp>
    </p:spTree>
    <p:extLst>
      <p:ext uri="{BB962C8B-B14F-4D97-AF65-F5344CB8AC3E}">
        <p14:creationId xmlns:p14="http://schemas.microsoft.com/office/powerpoint/2010/main" val="72635480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rgbClr val="00B0F0"/>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rgbClr val="00B0F0"/>
                </a:solidFill>
              </a:rPr>
              <a:t>He aquí que los cielos, los cielos de los cielos, no te pueden contener; </a:t>
            </a:r>
            <a:r>
              <a:rPr lang="es-ES" sz="2400" dirty="0">
                <a:solidFill>
                  <a:schemeClr val="bg1"/>
                </a:solidFill>
              </a:rPr>
              <a:t>¿cuánto menos esta casa que yo he edificado?</a:t>
            </a:r>
          </a:p>
        </p:txBody>
      </p:sp>
      <p:sp>
        <p:nvSpPr>
          <p:cNvPr id="10" name="1 CuadroTexto">
            <a:extLst>
              <a:ext uri="{FF2B5EF4-FFF2-40B4-BE49-F238E27FC236}">
                <a16:creationId xmlns:a16="http://schemas.microsoft.com/office/drawing/2014/main" id="{8CA8E23B-5B97-41C7-A516-D1C2E16AFD45}"/>
              </a:ext>
            </a:extLst>
          </p:cNvPr>
          <p:cNvSpPr txBox="1"/>
          <p:nvPr/>
        </p:nvSpPr>
        <p:spPr>
          <a:xfrm>
            <a:off x="1100006" y="2916233"/>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66:1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6B4EBCF-5390-463E-B38D-B1B5BE1F4B31}"/>
              </a:ext>
            </a:extLst>
          </p:cNvPr>
          <p:cNvSpPr txBox="1"/>
          <p:nvPr/>
        </p:nvSpPr>
        <p:spPr>
          <a:xfrm>
            <a:off x="179512" y="3449672"/>
            <a:ext cx="4153531" cy="1635512"/>
          </a:xfrm>
          <a:prstGeom prst="rect">
            <a:avLst/>
          </a:prstGeom>
          <a:noFill/>
        </p:spPr>
        <p:txBody>
          <a:bodyPr wrap="square" rtlCol="0">
            <a:spAutoFit/>
          </a:bodyPr>
          <a:lstStyle/>
          <a:p>
            <a:pPr algn="ctr">
              <a:lnSpc>
                <a:spcPts val="2400"/>
              </a:lnSpc>
            </a:pPr>
            <a:r>
              <a:rPr lang="es-ES" sz="2400" dirty="0">
                <a:solidFill>
                  <a:srgbClr val="FFFF00"/>
                </a:solidFill>
              </a:rPr>
              <a:t>Jehová dijo así: </a:t>
            </a:r>
            <a:r>
              <a:rPr lang="es-ES" sz="2400" dirty="0">
                <a:solidFill>
                  <a:srgbClr val="00B0F0"/>
                </a:solidFill>
              </a:rPr>
              <a:t>El cielo es mi trono, y la tierra estrado de mis pies; </a:t>
            </a:r>
            <a:r>
              <a:rPr lang="es-ES" sz="2400" dirty="0">
                <a:solidFill>
                  <a:schemeClr val="bg1"/>
                </a:solidFill>
              </a:rPr>
              <a:t>¿dónde está la casa que me habréis de edificar, y dónde el lugar de mi reposo?</a:t>
            </a:r>
          </a:p>
        </p:txBody>
      </p:sp>
      <p:sp>
        <p:nvSpPr>
          <p:cNvPr id="12" name="1 CuadroTexto">
            <a:extLst>
              <a:ext uri="{FF2B5EF4-FFF2-40B4-BE49-F238E27FC236}">
                <a16:creationId xmlns:a16="http://schemas.microsoft.com/office/drawing/2014/main" id="{29D7C20D-0032-4E64-ACA9-F732D2F6543E}"/>
              </a:ext>
            </a:extLst>
          </p:cNvPr>
          <p:cNvSpPr txBox="1"/>
          <p:nvPr/>
        </p:nvSpPr>
        <p:spPr>
          <a:xfrm>
            <a:off x="4963136" y="769059"/>
            <a:ext cx="389824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26:11, 12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937878F-469E-4D1E-A262-9FE0E734A443}"/>
              </a:ext>
            </a:extLst>
          </p:cNvPr>
          <p:cNvSpPr txBox="1"/>
          <p:nvPr/>
        </p:nvSpPr>
        <p:spPr>
          <a:xfrm>
            <a:off x="4819124" y="1307238"/>
            <a:ext cx="4289380" cy="1635512"/>
          </a:xfrm>
          <a:prstGeom prst="rect">
            <a:avLst/>
          </a:prstGeom>
          <a:noFill/>
        </p:spPr>
        <p:txBody>
          <a:bodyPr wrap="square" rtlCol="0">
            <a:spAutoFit/>
          </a:bodyPr>
          <a:lstStyle/>
          <a:p>
            <a:pPr algn="ctr">
              <a:lnSpc>
                <a:spcPts val="2400"/>
              </a:lnSpc>
            </a:pPr>
            <a:r>
              <a:rPr lang="es-ES" sz="2400" dirty="0">
                <a:solidFill>
                  <a:srgbClr val="FFFF00"/>
                </a:solidFill>
              </a:rPr>
              <a:t>Y pondré mi morada en medio de vosotros,</a:t>
            </a:r>
            <a:r>
              <a:rPr lang="es-ES" sz="2400" dirty="0">
                <a:solidFill>
                  <a:schemeClr val="bg1"/>
                </a:solidFill>
              </a:rPr>
              <a:t> y mi alma no os abominará; </a:t>
            </a:r>
            <a:r>
              <a:rPr lang="es-ES" sz="2400" dirty="0">
                <a:solidFill>
                  <a:srgbClr val="00B0F0"/>
                </a:solidFill>
              </a:rPr>
              <a:t>y andaré entre vosotros,</a:t>
            </a:r>
            <a:r>
              <a:rPr lang="es-ES" sz="2400" dirty="0">
                <a:solidFill>
                  <a:schemeClr val="bg1"/>
                </a:solidFill>
              </a:rPr>
              <a:t> </a:t>
            </a:r>
            <a:r>
              <a:rPr lang="es-ES" sz="2400" dirty="0">
                <a:solidFill>
                  <a:srgbClr val="FFFF00"/>
                </a:solidFill>
              </a:rPr>
              <a:t>y yo seré vuestro Dios, y vosotros seréis mi pueblo. </a:t>
            </a:r>
          </a:p>
        </p:txBody>
      </p:sp>
      <p:sp>
        <p:nvSpPr>
          <p:cNvPr id="14" name="1 CuadroTexto">
            <a:extLst>
              <a:ext uri="{FF2B5EF4-FFF2-40B4-BE49-F238E27FC236}">
                <a16:creationId xmlns:a16="http://schemas.microsoft.com/office/drawing/2014/main" id="{5DD18DC9-023C-4869-B62B-F4429C5B8A23}"/>
              </a:ext>
            </a:extLst>
          </p:cNvPr>
          <p:cNvSpPr txBox="1"/>
          <p:nvPr/>
        </p:nvSpPr>
        <p:spPr>
          <a:xfrm>
            <a:off x="2777946" y="5309388"/>
            <a:ext cx="35942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132:13,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684A4D-8363-4544-8512-D8365994F579}"/>
              </a:ext>
            </a:extLst>
          </p:cNvPr>
          <p:cNvSpPr txBox="1"/>
          <p:nvPr/>
        </p:nvSpPr>
        <p:spPr>
          <a:xfrm>
            <a:off x="0" y="5972059"/>
            <a:ext cx="9108504" cy="712183"/>
          </a:xfrm>
          <a:prstGeom prst="rect">
            <a:avLst/>
          </a:prstGeom>
          <a:noFill/>
        </p:spPr>
        <p:txBody>
          <a:bodyPr wrap="square" rtlCol="0">
            <a:spAutoFit/>
          </a:bodyPr>
          <a:lstStyle/>
          <a:p>
            <a:pPr algn="ctr">
              <a:lnSpc>
                <a:spcPts val="2400"/>
              </a:lnSpc>
            </a:pPr>
            <a:r>
              <a:rPr lang="es-ES" sz="2400" dirty="0">
                <a:solidFill>
                  <a:schemeClr val="bg1"/>
                </a:solidFill>
              </a:rPr>
              <a:t>Porque Jehová ha elegido a Sion; la quiso por habitación para sí. Este es para siempre el lugar de mi reposo; aquí habitaré, porque la he querido.</a:t>
            </a:r>
          </a:p>
        </p:txBody>
      </p:sp>
    </p:spTree>
    <p:extLst>
      <p:ext uri="{BB962C8B-B14F-4D97-AF65-F5344CB8AC3E}">
        <p14:creationId xmlns:p14="http://schemas.microsoft.com/office/powerpoint/2010/main" val="41708701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rgbClr val="00B0F0"/>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rgbClr val="00B0F0"/>
                </a:solidFill>
              </a:rPr>
              <a:t>He aquí que los cielos, los cielos de los cielos, no te pueden contener; </a:t>
            </a:r>
            <a:r>
              <a:rPr lang="es-ES" sz="2400" dirty="0">
                <a:solidFill>
                  <a:schemeClr val="bg1"/>
                </a:solidFill>
              </a:rPr>
              <a:t>¿cuánto menos esta casa que yo he edificado?</a:t>
            </a:r>
          </a:p>
        </p:txBody>
      </p:sp>
      <p:sp>
        <p:nvSpPr>
          <p:cNvPr id="10" name="1 CuadroTexto">
            <a:extLst>
              <a:ext uri="{FF2B5EF4-FFF2-40B4-BE49-F238E27FC236}">
                <a16:creationId xmlns:a16="http://schemas.microsoft.com/office/drawing/2014/main" id="{8CA8E23B-5B97-41C7-A516-D1C2E16AFD45}"/>
              </a:ext>
            </a:extLst>
          </p:cNvPr>
          <p:cNvSpPr txBox="1"/>
          <p:nvPr/>
        </p:nvSpPr>
        <p:spPr>
          <a:xfrm>
            <a:off x="1100006" y="2916233"/>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66:1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6B4EBCF-5390-463E-B38D-B1B5BE1F4B31}"/>
              </a:ext>
            </a:extLst>
          </p:cNvPr>
          <p:cNvSpPr txBox="1"/>
          <p:nvPr/>
        </p:nvSpPr>
        <p:spPr>
          <a:xfrm>
            <a:off x="179512" y="3449672"/>
            <a:ext cx="4153531" cy="1635512"/>
          </a:xfrm>
          <a:prstGeom prst="rect">
            <a:avLst/>
          </a:prstGeom>
          <a:noFill/>
        </p:spPr>
        <p:txBody>
          <a:bodyPr wrap="square" rtlCol="0">
            <a:spAutoFit/>
          </a:bodyPr>
          <a:lstStyle/>
          <a:p>
            <a:pPr algn="ctr">
              <a:lnSpc>
                <a:spcPts val="2400"/>
              </a:lnSpc>
            </a:pPr>
            <a:r>
              <a:rPr lang="es-ES" sz="2400" dirty="0">
                <a:solidFill>
                  <a:srgbClr val="FFFF00"/>
                </a:solidFill>
              </a:rPr>
              <a:t>Jehová dijo así: </a:t>
            </a:r>
            <a:r>
              <a:rPr lang="es-ES" sz="2400" dirty="0">
                <a:solidFill>
                  <a:srgbClr val="00B0F0"/>
                </a:solidFill>
              </a:rPr>
              <a:t>El cielo es mi trono, y la tierra estrado de mis pies; </a:t>
            </a:r>
            <a:r>
              <a:rPr lang="es-ES" sz="2400" dirty="0">
                <a:solidFill>
                  <a:schemeClr val="bg1"/>
                </a:solidFill>
              </a:rPr>
              <a:t>¿dónde está la casa que me habréis de edificar, y dónde el lugar de mi reposo?</a:t>
            </a:r>
          </a:p>
        </p:txBody>
      </p:sp>
      <p:sp>
        <p:nvSpPr>
          <p:cNvPr id="12" name="1 CuadroTexto">
            <a:extLst>
              <a:ext uri="{FF2B5EF4-FFF2-40B4-BE49-F238E27FC236}">
                <a16:creationId xmlns:a16="http://schemas.microsoft.com/office/drawing/2014/main" id="{29D7C20D-0032-4E64-ACA9-F732D2F6543E}"/>
              </a:ext>
            </a:extLst>
          </p:cNvPr>
          <p:cNvSpPr txBox="1"/>
          <p:nvPr/>
        </p:nvSpPr>
        <p:spPr>
          <a:xfrm>
            <a:off x="4963136" y="769059"/>
            <a:ext cx="389824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26:11, 12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937878F-469E-4D1E-A262-9FE0E734A443}"/>
              </a:ext>
            </a:extLst>
          </p:cNvPr>
          <p:cNvSpPr txBox="1"/>
          <p:nvPr/>
        </p:nvSpPr>
        <p:spPr>
          <a:xfrm>
            <a:off x="4819124" y="1307238"/>
            <a:ext cx="4289380" cy="1635512"/>
          </a:xfrm>
          <a:prstGeom prst="rect">
            <a:avLst/>
          </a:prstGeom>
          <a:noFill/>
        </p:spPr>
        <p:txBody>
          <a:bodyPr wrap="square" rtlCol="0">
            <a:spAutoFit/>
          </a:bodyPr>
          <a:lstStyle/>
          <a:p>
            <a:pPr algn="ctr">
              <a:lnSpc>
                <a:spcPts val="2400"/>
              </a:lnSpc>
            </a:pPr>
            <a:r>
              <a:rPr lang="es-ES" sz="2400" dirty="0">
                <a:solidFill>
                  <a:srgbClr val="FFFF00"/>
                </a:solidFill>
              </a:rPr>
              <a:t>Y pondré mi morada en medio de vosotros,</a:t>
            </a:r>
            <a:r>
              <a:rPr lang="es-ES" sz="2400" dirty="0">
                <a:solidFill>
                  <a:schemeClr val="bg1"/>
                </a:solidFill>
              </a:rPr>
              <a:t> y mi alma no os abominará; </a:t>
            </a:r>
            <a:r>
              <a:rPr lang="es-ES" sz="2400" dirty="0">
                <a:solidFill>
                  <a:srgbClr val="00B0F0"/>
                </a:solidFill>
              </a:rPr>
              <a:t>y andaré entre vosotros,</a:t>
            </a:r>
            <a:r>
              <a:rPr lang="es-ES" sz="2400" dirty="0">
                <a:solidFill>
                  <a:schemeClr val="bg1"/>
                </a:solidFill>
              </a:rPr>
              <a:t> </a:t>
            </a:r>
            <a:r>
              <a:rPr lang="es-ES" sz="2400" dirty="0">
                <a:solidFill>
                  <a:srgbClr val="FFFF00"/>
                </a:solidFill>
              </a:rPr>
              <a:t>y yo seré vuestro Dios, y vosotros seréis mi pueblo. </a:t>
            </a:r>
          </a:p>
        </p:txBody>
      </p:sp>
      <p:sp>
        <p:nvSpPr>
          <p:cNvPr id="14" name="1 CuadroTexto">
            <a:extLst>
              <a:ext uri="{FF2B5EF4-FFF2-40B4-BE49-F238E27FC236}">
                <a16:creationId xmlns:a16="http://schemas.microsoft.com/office/drawing/2014/main" id="{5DD18DC9-023C-4869-B62B-F4429C5B8A23}"/>
              </a:ext>
            </a:extLst>
          </p:cNvPr>
          <p:cNvSpPr txBox="1"/>
          <p:nvPr/>
        </p:nvSpPr>
        <p:spPr>
          <a:xfrm>
            <a:off x="2777946" y="5309388"/>
            <a:ext cx="35942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132:13,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684A4D-8363-4544-8512-D8365994F579}"/>
              </a:ext>
            </a:extLst>
          </p:cNvPr>
          <p:cNvSpPr txBox="1"/>
          <p:nvPr/>
        </p:nvSpPr>
        <p:spPr>
          <a:xfrm>
            <a:off x="0" y="5972059"/>
            <a:ext cx="9108504" cy="712183"/>
          </a:xfrm>
          <a:prstGeom prst="rect">
            <a:avLst/>
          </a:prstGeom>
          <a:noFill/>
        </p:spPr>
        <p:txBody>
          <a:bodyPr wrap="square" rtlCol="0">
            <a:spAutoFit/>
          </a:bodyPr>
          <a:lstStyle/>
          <a:p>
            <a:pPr algn="ctr">
              <a:lnSpc>
                <a:spcPts val="2400"/>
              </a:lnSpc>
            </a:pPr>
            <a:r>
              <a:rPr lang="es-ES" sz="2400" dirty="0">
                <a:solidFill>
                  <a:srgbClr val="FFFF00"/>
                </a:solidFill>
              </a:rPr>
              <a:t>Porque Jehová ha elegido a Sion; </a:t>
            </a:r>
            <a:r>
              <a:rPr lang="es-ES" sz="2400" dirty="0">
                <a:solidFill>
                  <a:schemeClr val="bg1"/>
                </a:solidFill>
              </a:rPr>
              <a:t>la quiso por habitación para sí. Este es para siempre el lugar de mi reposo; aquí habitaré, porque la he querido.</a:t>
            </a:r>
          </a:p>
        </p:txBody>
      </p:sp>
    </p:spTree>
    <p:extLst>
      <p:ext uri="{BB962C8B-B14F-4D97-AF65-F5344CB8AC3E}">
        <p14:creationId xmlns:p14="http://schemas.microsoft.com/office/powerpoint/2010/main" val="366671098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rgbClr val="00B0F0"/>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rgbClr val="00B0F0"/>
                </a:solidFill>
              </a:rPr>
              <a:t>He aquí que los cielos, los cielos de los cielos, no te pueden contener; </a:t>
            </a:r>
            <a:r>
              <a:rPr lang="es-ES" sz="2400" dirty="0">
                <a:solidFill>
                  <a:schemeClr val="bg1"/>
                </a:solidFill>
              </a:rPr>
              <a:t>¿cuánto menos esta casa que yo he edificado?</a:t>
            </a:r>
          </a:p>
        </p:txBody>
      </p:sp>
      <p:sp>
        <p:nvSpPr>
          <p:cNvPr id="10" name="1 CuadroTexto">
            <a:extLst>
              <a:ext uri="{FF2B5EF4-FFF2-40B4-BE49-F238E27FC236}">
                <a16:creationId xmlns:a16="http://schemas.microsoft.com/office/drawing/2014/main" id="{8CA8E23B-5B97-41C7-A516-D1C2E16AFD45}"/>
              </a:ext>
            </a:extLst>
          </p:cNvPr>
          <p:cNvSpPr txBox="1"/>
          <p:nvPr/>
        </p:nvSpPr>
        <p:spPr>
          <a:xfrm>
            <a:off x="1100006" y="2916233"/>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66:1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6B4EBCF-5390-463E-B38D-B1B5BE1F4B31}"/>
              </a:ext>
            </a:extLst>
          </p:cNvPr>
          <p:cNvSpPr txBox="1"/>
          <p:nvPr/>
        </p:nvSpPr>
        <p:spPr>
          <a:xfrm>
            <a:off x="179512" y="3449672"/>
            <a:ext cx="4153531" cy="1635512"/>
          </a:xfrm>
          <a:prstGeom prst="rect">
            <a:avLst/>
          </a:prstGeom>
          <a:noFill/>
        </p:spPr>
        <p:txBody>
          <a:bodyPr wrap="square" rtlCol="0">
            <a:spAutoFit/>
          </a:bodyPr>
          <a:lstStyle/>
          <a:p>
            <a:pPr algn="ctr">
              <a:lnSpc>
                <a:spcPts val="2400"/>
              </a:lnSpc>
            </a:pPr>
            <a:r>
              <a:rPr lang="es-ES" sz="2400" dirty="0">
                <a:solidFill>
                  <a:srgbClr val="FFFF00"/>
                </a:solidFill>
              </a:rPr>
              <a:t>Jehová dijo así: </a:t>
            </a:r>
            <a:r>
              <a:rPr lang="es-ES" sz="2400" dirty="0">
                <a:solidFill>
                  <a:srgbClr val="00B0F0"/>
                </a:solidFill>
              </a:rPr>
              <a:t>El cielo es mi trono, y la tierra estrado de mis pies; </a:t>
            </a:r>
            <a:r>
              <a:rPr lang="es-ES" sz="2400" dirty="0">
                <a:solidFill>
                  <a:schemeClr val="bg1"/>
                </a:solidFill>
              </a:rPr>
              <a:t>¿dónde está la casa que me habréis de edificar, y dónde el lugar de mi reposo?</a:t>
            </a:r>
          </a:p>
        </p:txBody>
      </p:sp>
      <p:sp>
        <p:nvSpPr>
          <p:cNvPr id="12" name="1 CuadroTexto">
            <a:extLst>
              <a:ext uri="{FF2B5EF4-FFF2-40B4-BE49-F238E27FC236}">
                <a16:creationId xmlns:a16="http://schemas.microsoft.com/office/drawing/2014/main" id="{29D7C20D-0032-4E64-ACA9-F732D2F6543E}"/>
              </a:ext>
            </a:extLst>
          </p:cNvPr>
          <p:cNvSpPr txBox="1"/>
          <p:nvPr/>
        </p:nvSpPr>
        <p:spPr>
          <a:xfrm>
            <a:off x="4963136" y="769059"/>
            <a:ext cx="389824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26:11, 12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937878F-469E-4D1E-A262-9FE0E734A443}"/>
              </a:ext>
            </a:extLst>
          </p:cNvPr>
          <p:cNvSpPr txBox="1"/>
          <p:nvPr/>
        </p:nvSpPr>
        <p:spPr>
          <a:xfrm>
            <a:off x="4819124" y="1307238"/>
            <a:ext cx="4289380" cy="1635512"/>
          </a:xfrm>
          <a:prstGeom prst="rect">
            <a:avLst/>
          </a:prstGeom>
          <a:noFill/>
        </p:spPr>
        <p:txBody>
          <a:bodyPr wrap="square" rtlCol="0">
            <a:spAutoFit/>
          </a:bodyPr>
          <a:lstStyle/>
          <a:p>
            <a:pPr algn="ctr">
              <a:lnSpc>
                <a:spcPts val="2400"/>
              </a:lnSpc>
            </a:pPr>
            <a:r>
              <a:rPr lang="es-ES" sz="2400" dirty="0">
                <a:solidFill>
                  <a:srgbClr val="FFFF00"/>
                </a:solidFill>
              </a:rPr>
              <a:t>Y pondré mi morada en medio de vosotros,</a:t>
            </a:r>
            <a:r>
              <a:rPr lang="es-ES" sz="2400" dirty="0">
                <a:solidFill>
                  <a:schemeClr val="bg1"/>
                </a:solidFill>
              </a:rPr>
              <a:t> y mi alma no os abominará; </a:t>
            </a:r>
            <a:r>
              <a:rPr lang="es-ES" sz="2400" dirty="0">
                <a:solidFill>
                  <a:srgbClr val="00B0F0"/>
                </a:solidFill>
              </a:rPr>
              <a:t>y andaré entre vosotros,</a:t>
            </a:r>
            <a:r>
              <a:rPr lang="es-ES" sz="2400" dirty="0">
                <a:solidFill>
                  <a:schemeClr val="bg1"/>
                </a:solidFill>
              </a:rPr>
              <a:t> </a:t>
            </a:r>
            <a:r>
              <a:rPr lang="es-ES" sz="2400" dirty="0">
                <a:solidFill>
                  <a:srgbClr val="FFFF00"/>
                </a:solidFill>
              </a:rPr>
              <a:t>y yo seré vuestro Dios, y vosotros seréis mi pueblo. </a:t>
            </a:r>
          </a:p>
        </p:txBody>
      </p:sp>
      <p:sp>
        <p:nvSpPr>
          <p:cNvPr id="14" name="1 CuadroTexto">
            <a:extLst>
              <a:ext uri="{FF2B5EF4-FFF2-40B4-BE49-F238E27FC236}">
                <a16:creationId xmlns:a16="http://schemas.microsoft.com/office/drawing/2014/main" id="{5DD18DC9-023C-4869-B62B-F4429C5B8A23}"/>
              </a:ext>
            </a:extLst>
          </p:cNvPr>
          <p:cNvSpPr txBox="1"/>
          <p:nvPr/>
        </p:nvSpPr>
        <p:spPr>
          <a:xfrm>
            <a:off x="2777946" y="5309388"/>
            <a:ext cx="35942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132:13,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684A4D-8363-4544-8512-D8365994F579}"/>
              </a:ext>
            </a:extLst>
          </p:cNvPr>
          <p:cNvSpPr txBox="1"/>
          <p:nvPr/>
        </p:nvSpPr>
        <p:spPr>
          <a:xfrm>
            <a:off x="0" y="5972059"/>
            <a:ext cx="9108504" cy="712183"/>
          </a:xfrm>
          <a:prstGeom prst="rect">
            <a:avLst/>
          </a:prstGeom>
          <a:noFill/>
        </p:spPr>
        <p:txBody>
          <a:bodyPr wrap="square" rtlCol="0">
            <a:spAutoFit/>
          </a:bodyPr>
          <a:lstStyle/>
          <a:p>
            <a:pPr algn="ctr">
              <a:lnSpc>
                <a:spcPts val="2400"/>
              </a:lnSpc>
            </a:pPr>
            <a:r>
              <a:rPr lang="es-ES" sz="2400" dirty="0">
                <a:solidFill>
                  <a:srgbClr val="FFFF00"/>
                </a:solidFill>
              </a:rPr>
              <a:t>Porque Jehová ha elegido a Sion; </a:t>
            </a:r>
            <a:r>
              <a:rPr lang="es-ES" sz="2400" dirty="0">
                <a:solidFill>
                  <a:srgbClr val="00B0F0"/>
                </a:solidFill>
              </a:rPr>
              <a:t>la quiso por habitación para sí. </a:t>
            </a:r>
            <a:r>
              <a:rPr lang="es-ES" sz="2400" dirty="0">
                <a:solidFill>
                  <a:schemeClr val="bg1"/>
                </a:solidFill>
              </a:rPr>
              <a:t>Este es para siempre el lugar de mi reposo; aquí habitaré, porque la he querido.</a:t>
            </a:r>
          </a:p>
        </p:txBody>
      </p:sp>
    </p:spTree>
    <p:extLst>
      <p:ext uri="{BB962C8B-B14F-4D97-AF65-F5344CB8AC3E}">
        <p14:creationId xmlns:p14="http://schemas.microsoft.com/office/powerpoint/2010/main" val="410774225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rgbClr val="00B0F0"/>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rgbClr val="00B0F0"/>
                </a:solidFill>
              </a:rPr>
              <a:t>He aquí que los cielos, los cielos de los cielos, no te pueden contener; </a:t>
            </a:r>
            <a:r>
              <a:rPr lang="es-ES" sz="2400" dirty="0">
                <a:solidFill>
                  <a:schemeClr val="bg1"/>
                </a:solidFill>
              </a:rPr>
              <a:t>¿cuánto menos esta casa que yo he edificado?</a:t>
            </a:r>
          </a:p>
        </p:txBody>
      </p:sp>
      <p:sp>
        <p:nvSpPr>
          <p:cNvPr id="10" name="1 CuadroTexto">
            <a:extLst>
              <a:ext uri="{FF2B5EF4-FFF2-40B4-BE49-F238E27FC236}">
                <a16:creationId xmlns:a16="http://schemas.microsoft.com/office/drawing/2014/main" id="{8CA8E23B-5B97-41C7-A516-D1C2E16AFD45}"/>
              </a:ext>
            </a:extLst>
          </p:cNvPr>
          <p:cNvSpPr txBox="1"/>
          <p:nvPr/>
        </p:nvSpPr>
        <p:spPr>
          <a:xfrm>
            <a:off x="1100006" y="2916233"/>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66:1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6B4EBCF-5390-463E-B38D-B1B5BE1F4B31}"/>
              </a:ext>
            </a:extLst>
          </p:cNvPr>
          <p:cNvSpPr txBox="1"/>
          <p:nvPr/>
        </p:nvSpPr>
        <p:spPr>
          <a:xfrm>
            <a:off x="179512" y="3449672"/>
            <a:ext cx="4153531" cy="1635512"/>
          </a:xfrm>
          <a:prstGeom prst="rect">
            <a:avLst/>
          </a:prstGeom>
          <a:noFill/>
        </p:spPr>
        <p:txBody>
          <a:bodyPr wrap="square" rtlCol="0">
            <a:spAutoFit/>
          </a:bodyPr>
          <a:lstStyle/>
          <a:p>
            <a:pPr algn="ctr">
              <a:lnSpc>
                <a:spcPts val="2400"/>
              </a:lnSpc>
            </a:pPr>
            <a:r>
              <a:rPr lang="es-ES" sz="2400" dirty="0">
                <a:solidFill>
                  <a:srgbClr val="FFFF00"/>
                </a:solidFill>
              </a:rPr>
              <a:t>Jehová dijo así: </a:t>
            </a:r>
            <a:r>
              <a:rPr lang="es-ES" sz="2400" dirty="0">
                <a:solidFill>
                  <a:srgbClr val="00B0F0"/>
                </a:solidFill>
              </a:rPr>
              <a:t>El cielo es mi trono, y la tierra estrado de mis pies; </a:t>
            </a:r>
            <a:r>
              <a:rPr lang="es-ES" sz="2400" dirty="0">
                <a:solidFill>
                  <a:schemeClr val="bg1"/>
                </a:solidFill>
              </a:rPr>
              <a:t>¿dónde está la casa que me habréis de edificar, y dónde el lugar de mi reposo?</a:t>
            </a:r>
          </a:p>
        </p:txBody>
      </p:sp>
      <p:sp>
        <p:nvSpPr>
          <p:cNvPr id="12" name="1 CuadroTexto">
            <a:extLst>
              <a:ext uri="{FF2B5EF4-FFF2-40B4-BE49-F238E27FC236}">
                <a16:creationId xmlns:a16="http://schemas.microsoft.com/office/drawing/2014/main" id="{29D7C20D-0032-4E64-ACA9-F732D2F6543E}"/>
              </a:ext>
            </a:extLst>
          </p:cNvPr>
          <p:cNvSpPr txBox="1"/>
          <p:nvPr/>
        </p:nvSpPr>
        <p:spPr>
          <a:xfrm>
            <a:off x="4963136" y="769059"/>
            <a:ext cx="389824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26:11, 12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937878F-469E-4D1E-A262-9FE0E734A443}"/>
              </a:ext>
            </a:extLst>
          </p:cNvPr>
          <p:cNvSpPr txBox="1"/>
          <p:nvPr/>
        </p:nvSpPr>
        <p:spPr>
          <a:xfrm>
            <a:off x="4819124" y="1307238"/>
            <a:ext cx="4289380" cy="1635512"/>
          </a:xfrm>
          <a:prstGeom prst="rect">
            <a:avLst/>
          </a:prstGeom>
          <a:noFill/>
        </p:spPr>
        <p:txBody>
          <a:bodyPr wrap="square" rtlCol="0">
            <a:spAutoFit/>
          </a:bodyPr>
          <a:lstStyle/>
          <a:p>
            <a:pPr algn="ctr">
              <a:lnSpc>
                <a:spcPts val="2400"/>
              </a:lnSpc>
            </a:pPr>
            <a:r>
              <a:rPr lang="es-ES" sz="2400" dirty="0">
                <a:solidFill>
                  <a:srgbClr val="FFFF00"/>
                </a:solidFill>
              </a:rPr>
              <a:t>Y pondré mi morada en medio de vosotros,</a:t>
            </a:r>
            <a:r>
              <a:rPr lang="es-ES" sz="2400" dirty="0">
                <a:solidFill>
                  <a:schemeClr val="bg1"/>
                </a:solidFill>
              </a:rPr>
              <a:t> y mi alma no os abominará; </a:t>
            </a:r>
            <a:r>
              <a:rPr lang="es-ES" sz="2400" dirty="0">
                <a:solidFill>
                  <a:srgbClr val="00B0F0"/>
                </a:solidFill>
              </a:rPr>
              <a:t>y andaré entre vosotros,</a:t>
            </a:r>
            <a:r>
              <a:rPr lang="es-ES" sz="2400" dirty="0">
                <a:solidFill>
                  <a:schemeClr val="bg1"/>
                </a:solidFill>
              </a:rPr>
              <a:t> </a:t>
            </a:r>
            <a:r>
              <a:rPr lang="es-ES" sz="2400" dirty="0">
                <a:solidFill>
                  <a:srgbClr val="FFFF00"/>
                </a:solidFill>
              </a:rPr>
              <a:t>y yo seré vuestro Dios, y vosotros seréis mi pueblo. </a:t>
            </a:r>
          </a:p>
        </p:txBody>
      </p:sp>
      <p:sp>
        <p:nvSpPr>
          <p:cNvPr id="14" name="1 CuadroTexto">
            <a:extLst>
              <a:ext uri="{FF2B5EF4-FFF2-40B4-BE49-F238E27FC236}">
                <a16:creationId xmlns:a16="http://schemas.microsoft.com/office/drawing/2014/main" id="{5DD18DC9-023C-4869-B62B-F4429C5B8A23}"/>
              </a:ext>
            </a:extLst>
          </p:cNvPr>
          <p:cNvSpPr txBox="1"/>
          <p:nvPr/>
        </p:nvSpPr>
        <p:spPr>
          <a:xfrm>
            <a:off x="2777946" y="5309388"/>
            <a:ext cx="35942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132:13,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684A4D-8363-4544-8512-D8365994F579}"/>
              </a:ext>
            </a:extLst>
          </p:cNvPr>
          <p:cNvSpPr txBox="1"/>
          <p:nvPr/>
        </p:nvSpPr>
        <p:spPr>
          <a:xfrm>
            <a:off x="0" y="5972059"/>
            <a:ext cx="9108504" cy="712183"/>
          </a:xfrm>
          <a:prstGeom prst="rect">
            <a:avLst/>
          </a:prstGeom>
          <a:noFill/>
        </p:spPr>
        <p:txBody>
          <a:bodyPr wrap="square" rtlCol="0">
            <a:spAutoFit/>
          </a:bodyPr>
          <a:lstStyle/>
          <a:p>
            <a:pPr algn="ctr">
              <a:lnSpc>
                <a:spcPts val="2400"/>
              </a:lnSpc>
            </a:pPr>
            <a:r>
              <a:rPr lang="es-ES" sz="2400" dirty="0">
                <a:solidFill>
                  <a:srgbClr val="FFFF00"/>
                </a:solidFill>
              </a:rPr>
              <a:t>Porque Jehová ha elegido a Sion; </a:t>
            </a:r>
            <a:r>
              <a:rPr lang="es-ES" sz="2400" dirty="0">
                <a:solidFill>
                  <a:srgbClr val="00B0F0"/>
                </a:solidFill>
              </a:rPr>
              <a:t>la quiso por habitación para sí. </a:t>
            </a:r>
            <a:r>
              <a:rPr lang="es-ES" sz="2400" dirty="0">
                <a:solidFill>
                  <a:srgbClr val="92D050"/>
                </a:solidFill>
              </a:rPr>
              <a:t>Este es para siempre el lugar de mi reposo;</a:t>
            </a:r>
            <a:r>
              <a:rPr lang="es-ES" sz="2400" dirty="0">
                <a:solidFill>
                  <a:schemeClr val="bg1"/>
                </a:solidFill>
              </a:rPr>
              <a:t> aquí habitaré, porque la he querido.</a:t>
            </a:r>
          </a:p>
        </p:txBody>
      </p:sp>
    </p:spTree>
    <p:extLst>
      <p:ext uri="{BB962C8B-B14F-4D97-AF65-F5344CB8AC3E}">
        <p14:creationId xmlns:p14="http://schemas.microsoft.com/office/powerpoint/2010/main" val="285824190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63652" y="-27384"/>
            <a:ext cx="238340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Éxodo 25:8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404406"/>
          </a:xfrm>
          <a:prstGeom prst="rect">
            <a:avLst/>
          </a:prstGeom>
          <a:noFill/>
        </p:spPr>
        <p:txBody>
          <a:bodyPr wrap="square" rtlCol="0">
            <a:spAutoFit/>
          </a:bodyPr>
          <a:lstStyle/>
          <a:p>
            <a:pPr algn="ctr">
              <a:lnSpc>
                <a:spcPts val="2400"/>
              </a:lnSpc>
            </a:pPr>
            <a:r>
              <a:rPr lang="es-ES" sz="2400" dirty="0">
                <a:solidFill>
                  <a:srgbClr val="FFFF00"/>
                </a:solidFill>
              </a:rPr>
              <a:t>Y harán un santuario para mí, </a:t>
            </a:r>
            <a:r>
              <a:rPr lang="es-ES" sz="2400" dirty="0">
                <a:solidFill>
                  <a:srgbClr val="00B0F0"/>
                </a:solidFill>
              </a:rPr>
              <a:t>y habitaré en medio de ellos.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6" name="1 CuadroTexto">
            <a:extLst>
              <a:ext uri="{FF2B5EF4-FFF2-40B4-BE49-F238E27FC236}">
                <a16:creationId xmlns:a16="http://schemas.microsoft.com/office/drawing/2014/main" id="{D91F4864-9958-493F-AFDE-6D57C31ECAEC}"/>
              </a:ext>
            </a:extLst>
          </p:cNvPr>
          <p:cNvSpPr txBox="1"/>
          <p:nvPr/>
        </p:nvSpPr>
        <p:spPr>
          <a:xfrm>
            <a:off x="935840" y="836712"/>
            <a:ext cx="259180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1Reyes 8:27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A4CD5733-1AF7-42F1-A3E6-FE114C0C3E3B}"/>
              </a:ext>
            </a:extLst>
          </p:cNvPr>
          <p:cNvSpPr txBox="1"/>
          <p:nvPr/>
        </p:nvSpPr>
        <p:spPr>
          <a:xfrm>
            <a:off x="0" y="1385134"/>
            <a:ext cx="4572000" cy="1635512"/>
          </a:xfrm>
          <a:prstGeom prst="rect">
            <a:avLst/>
          </a:prstGeom>
          <a:noFill/>
        </p:spPr>
        <p:txBody>
          <a:bodyPr wrap="square" rtlCol="0">
            <a:spAutoFit/>
          </a:bodyPr>
          <a:lstStyle/>
          <a:p>
            <a:pPr algn="ctr">
              <a:lnSpc>
                <a:spcPts val="2400"/>
              </a:lnSpc>
            </a:pPr>
            <a:r>
              <a:rPr lang="es-ES" sz="2400" dirty="0">
                <a:solidFill>
                  <a:srgbClr val="FFFF00"/>
                </a:solidFill>
              </a:rPr>
              <a:t>Pero ¿es verdad que Dios morará sobre la tierra? </a:t>
            </a:r>
            <a:r>
              <a:rPr lang="es-ES" sz="2400" dirty="0">
                <a:solidFill>
                  <a:srgbClr val="00B0F0"/>
                </a:solidFill>
              </a:rPr>
              <a:t>He aquí que los cielos, los cielos de los cielos, no te pueden contener; </a:t>
            </a:r>
            <a:r>
              <a:rPr lang="es-ES" sz="2400" dirty="0">
                <a:solidFill>
                  <a:schemeClr val="bg1"/>
                </a:solidFill>
              </a:rPr>
              <a:t>¿cuánto menos esta casa que yo he edificado?</a:t>
            </a:r>
          </a:p>
        </p:txBody>
      </p:sp>
      <p:sp>
        <p:nvSpPr>
          <p:cNvPr id="10" name="1 CuadroTexto">
            <a:extLst>
              <a:ext uri="{FF2B5EF4-FFF2-40B4-BE49-F238E27FC236}">
                <a16:creationId xmlns:a16="http://schemas.microsoft.com/office/drawing/2014/main" id="{8CA8E23B-5B97-41C7-A516-D1C2E16AFD45}"/>
              </a:ext>
            </a:extLst>
          </p:cNvPr>
          <p:cNvSpPr txBox="1"/>
          <p:nvPr/>
        </p:nvSpPr>
        <p:spPr>
          <a:xfrm>
            <a:off x="1100006" y="2916233"/>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66:1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6B4EBCF-5390-463E-B38D-B1B5BE1F4B31}"/>
              </a:ext>
            </a:extLst>
          </p:cNvPr>
          <p:cNvSpPr txBox="1"/>
          <p:nvPr/>
        </p:nvSpPr>
        <p:spPr>
          <a:xfrm>
            <a:off x="179512" y="3449672"/>
            <a:ext cx="4153531" cy="1635512"/>
          </a:xfrm>
          <a:prstGeom prst="rect">
            <a:avLst/>
          </a:prstGeom>
          <a:noFill/>
        </p:spPr>
        <p:txBody>
          <a:bodyPr wrap="square" rtlCol="0">
            <a:spAutoFit/>
          </a:bodyPr>
          <a:lstStyle/>
          <a:p>
            <a:pPr algn="ctr">
              <a:lnSpc>
                <a:spcPts val="2400"/>
              </a:lnSpc>
            </a:pPr>
            <a:r>
              <a:rPr lang="es-ES" sz="2400" dirty="0">
                <a:solidFill>
                  <a:srgbClr val="FFFF00"/>
                </a:solidFill>
              </a:rPr>
              <a:t>Jehová dijo así: </a:t>
            </a:r>
            <a:r>
              <a:rPr lang="es-ES" sz="2400" dirty="0">
                <a:solidFill>
                  <a:srgbClr val="00B0F0"/>
                </a:solidFill>
              </a:rPr>
              <a:t>El cielo es mi trono, y la tierra estrado de mis pies; </a:t>
            </a:r>
            <a:r>
              <a:rPr lang="es-ES" sz="2400" dirty="0">
                <a:solidFill>
                  <a:schemeClr val="bg1"/>
                </a:solidFill>
              </a:rPr>
              <a:t>¿dónde está la casa que me habréis de edificar, y dónde el lugar de mi reposo?</a:t>
            </a:r>
          </a:p>
        </p:txBody>
      </p:sp>
      <p:sp>
        <p:nvSpPr>
          <p:cNvPr id="12" name="1 CuadroTexto">
            <a:extLst>
              <a:ext uri="{FF2B5EF4-FFF2-40B4-BE49-F238E27FC236}">
                <a16:creationId xmlns:a16="http://schemas.microsoft.com/office/drawing/2014/main" id="{29D7C20D-0032-4E64-ACA9-F732D2F6543E}"/>
              </a:ext>
            </a:extLst>
          </p:cNvPr>
          <p:cNvSpPr txBox="1"/>
          <p:nvPr/>
        </p:nvSpPr>
        <p:spPr>
          <a:xfrm>
            <a:off x="4963136" y="769059"/>
            <a:ext cx="389824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26:11, 12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937878F-469E-4D1E-A262-9FE0E734A443}"/>
              </a:ext>
            </a:extLst>
          </p:cNvPr>
          <p:cNvSpPr txBox="1"/>
          <p:nvPr/>
        </p:nvSpPr>
        <p:spPr>
          <a:xfrm>
            <a:off x="4819124" y="1307238"/>
            <a:ext cx="4289380" cy="1635512"/>
          </a:xfrm>
          <a:prstGeom prst="rect">
            <a:avLst/>
          </a:prstGeom>
          <a:noFill/>
        </p:spPr>
        <p:txBody>
          <a:bodyPr wrap="square" rtlCol="0">
            <a:spAutoFit/>
          </a:bodyPr>
          <a:lstStyle/>
          <a:p>
            <a:pPr algn="ctr">
              <a:lnSpc>
                <a:spcPts val="2400"/>
              </a:lnSpc>
            </a:pPr>
            <a:r>
              <a:rPr lang="es-ES" sz="2400" dirty="0">
                <a:solidFill>
                  <a:srgbClr val="FFFF00"/>
                </a:solidFill>
              </a:rPr>
              <a:t>Y pondré mi morada en medio de vosotros,</a:t>
            </a:r>
            <a:r>
              <a:rPr lang="es-ES" sz="2400" dirty="0">
                <a:solidFill>
                  <a:schemeClr val="bg1"/>
                </a:solidFill>
              </a:rPr>
              <a:t> y mi alma no os abominará; </a:t>
            </a:r>
            <a:r>
              <a:rPr lang="es-ES" sz="2400" dirty="0">
                <a:solidFill>
                  <a:srgbClr val="00B0F0"/>
                </a:solidFill>
              </a:rPr>
              <a:t>y andaré entre vosotros,</a:t>
            </a:r>
            <a:r>
              <a:rPr lang="es-ES" sz="2400" dirty="0">
                <a:solidFill>
                  <a:schemeClr val="bg1"/>
                </a:solidFill>
              </a:rPr>
              <a:t> </a:t>
            </a:r>
            <a:r>
              <a:rPr lang="es-ES" sz="2400" dirty="0">
                <a:solidFill>
                  <a:srgbClr val="FFFF00"/>
                </a:solidFill>
              </a:rPr>
              <a:t>y yo seré vuestro Dios, y vosotros seréis mi pueblo. </a:t>
            </a:r>
          </a:p>
        </p:txBody>
      </p:sp>
      <p:sp>
        <p:nvSpPr>
          <p:cNvPr id="14" name="1 CuadroTexto">
            <a:extLst>
              <a:ext uri="{FF2B5EF4-FFF2-40B4-BE49-F238E27FC236}">
                <a16:creationId xmlns:a16="http://schemas.microsoft.com/office/drawing/2014/main" id="{5DD18DC9-023C-4869-B62B-F4429C5B8A23}"/>
              </a:ext>
            </a:extLst>
          </p:cNvPr>
          <p:cNvSpPr txBox="1"/>
          <p:nvPr/>
        </p:nvSpPr>
        <p:spPr>
          <a:xfrm>
            <a:off x="2777946" y="5309388"/>
            <a:ext cx="35942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132:13,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684A4D-8363-4544-8512-D8365994F579}"/>
              </a:ext>
            </a:extLst>
          </p:cNvPr>
          <p:cNvSpPr txBox="1"/>
          <p:nvPr/>
        </p:nvSpPr>
        <p:spPr>
          <a:xfrm>
            <a:off x="0" y="5972059"/>
            <a:ext cx="9108504" cy="712183"/>
          </a:xfrm>
          <a:prstGeom prst="rect">
            <a:avLst/>
          </a:prstGeom>
          <a:noFill/>
        </p:spPr>
        <p:txBody>
          <a:bodyPr wrap="square" rtlCol="0">
            <a:spAutoFit/>
          </a:bodyPr>
          <a:lstStyle/>
          <a:p>
            <a:pPr algn="ctr">
              <a:lnSpc>
                <a:spcPts val="2400"/>
              </a:lnSpc>
            </a:pPr>
            <a:r>
              <a:rPr lang="es-ES" sz="2400" dirty="0">
                <a:solidFill>
                  <a:srgbClr val="FFFF00"/>
                </a:solidFill>
              </a:rPr>
              <a:t>Porque Jehová ha elegido a Sion; </a:t>
            </a:r>
            <a:r>
              <a:rPr lang="es-ES" sz="2400" dirty="0">
                <a:solidFill>
                  <a:srgbClr val="00B0F0"/>
                </a:solidFill>
              </a:rPr>
              <a:t>la quiso por habitación para sí. </a:t>
            </a:r>
            <a:r>
              <a:rPr lang="es-ES" sz="2400" dirty="0">
                <a:solidFill>
                  <a:srgbClr val="92D050"/>
                </a:solidFill>
              </a:rPr>
              <a:t>Este es para siempre el lugar de mi reposo;</a:t>
            </a:r>
            <a:r>
              <a:rPr lang="es-ES" sz="2400" dirty="0">
                <a:solidFill>
                  <a:schemeClr val="bg1"/>
                </a:solidFill>
              </a:rPr>
              <a:t> </a:t>
            </a:r>
            <a:r>
              <a:rPr lang="es-ES" sz="2400" dirty="0">
                <a:solidFill>
                  <a:srgbClr val="FFFF00"/>
                </a:solidFill>
              </a:rPr>
              <a:t>aquí habitaré, porque la he querido.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Tree>
    <p:extLst>
      <p:ext uri="{BB962C8B-B14F-4D97-AF65-F5344CB8AC3E}">
        <p14:creationId xmlns:p14="http://schemas.microsoft.com/office/powerpoint/2010/main" val="21270183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8966" y="-27384"/>
            <a:ext cx="26927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chemeClr val="bg1"/>
                </a:solidFill>
              </a:rPr>
              <a:t>Entonces degollará el becerro en la presencia de Jehová; y los sacerdotes hijos de Aarón ofrecerán la sangre, y la rociarán alrededor sobre el altar, el cual está a la puerta del tabernáculo de reunión.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Tree>
    <p:extLst>
      <p:ext uri="{BB962C8B-B14F-4D97-AF65-F5344CB8AC3E}">
        <p14:creationId xmlns:p14="http://schemas.microsoft.com/office/powerpoint/2010/main" val="24771660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8966" y="-27384"/>
            <a:ext cx="26927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Entonces degollará el becerro en la presencia de Jehová;</a:t>
            </a:r>
            <a:r>
              <a:rPr lang="es-ES" sz="2400" dirty="0">
                <a:solidFill>
                  <a:schemeClr val="bg1"/>
                </a:solidFill>
              </a:rPr>
              <a:t> y los sacerdotes hijos de Aarón ofrecerán la sangre, y la rociarán alrededor sobre el altar, el cual está a la puerta del tabernáculo de reunión.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Tree>
    <p:extLst>
      <p:ext uri="{BB962C8B-B14F-4D97-AF65-F5344CB8AC3E}">
        <p14:creationId xmlns:p14="http://schemas.microsoft.com/office/powerpoint/2010/main" val="374031162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8966" y="-27384"/>
            <a:ext cx="26927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Entonces degollará el becerro en la presencia de Jehová;</a:t>
            </a:r>
            <a:r>
              <a:rPr lang="es-ES" sz="2400" dirty="0">
                <a:solidFill>
                  <a:schemeClr val="bg1"/>
                </a:solidFill>
              </a:rPr>
              <a:t> </a:t>
            </a:r>
            <a:r>
              <a:rPr lang="es-ES" sz="2400" dirty="0">
                <a:solidFill>
                  <a:srgbClr val="00B0F0"/>
                </a:solidFill>
              </a:rPr>
              <a:t>y los sacerdotes hijos de Aarón ofrecerán la sangre, y la rociarán alrededor sobre el altar,</a:t>
            </a:r>
            <a:r>
              <a:rPr lang="es-ES" sz="2400" dirty="0">
                <a:solidFill>
                  <a:schemeClr val="bg1"/>
                </a:solidFill>
              </a:rPr>
              <a:t> el cual está a la puerta del tabernáculo de reunión.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Tree>
    <p:extLst>
      <p:ext uri="{BB962C8B-B14F-4D97-AF65-F5344CB8AC3E}">
        <p14:creationId xmlns:p14="http://schemas.microsoft.com/office/powerpoint/2010/main" val="5524595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8966" y="-27384"/>
            <a:ext cx="26927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Entonces degollará el becerro en la presencia de Jehová;</a:t>
            </a:r>
            <a:r>
              <a:rPr lang="es-ES" sz="2400" dirty="0">
                <a:solidFill>
                  <a:schemeClr val="bg1"/>
                </a:solidFill>
              </a:rPr>
              <a:t> </a:t>
            </a:r>
            <a:r>
              <a:rPr lang="es-ES" sz="2400" dirty="0">
                <a:solidFill>
                  <a:srgbClr val="00B0F0"/>
                </a:solidFill>
              </a:rPr>
              <a:t>y los sacerdotes hijos de Aarón ofrecerán la sangre, y la rociarán alrededor sobre el altar,</a:t>
            </a:r>
            <a:r>
              <a:rPr lang="es-ES" sz="2400" dirty="0">
                <a:solidFill>
                  <a:schemeClr val="bg1"/>
                </a:solidFill>
              </a:rPr>
              <a:t> </a:t>
            </a:r>
            <a:r>
              <a:rPr lang="es-ES" sz="2400" dirty="0">
                <a:solidFill>
                  <a:srgbClr val="FFFF00"/>
                </a:solidFill>
              </a:rPr>
              <a:t>el cual está a la puerta del tabernáculo de reunión.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6" name="1 CuadroTexto">
            <a:extLst>
              <a:ext uri="{FF2B5EF4-FFF2-40B4-BE49-F238E27FC236}">
                <a16:creationId xmlns:a16="http://schemas.microsoft.com/office/drawing/2014/main" id="{BDF52D42-B1EB-4981-91FE-2CFF09242F62}"/>
              </a:ext>
            </a:extLst>
          </p:cNvPr>
          <p:cNvSpPr txBox="1"/>
          <p:nvPr/>
        </p:nvSpPr>
        <p:spPr>
          <a:xfrm>
            <a:off x="5292080" y="1340768"/>
            <a:ext cx="36545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4:32,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3DCFD86-BF22-42D9-AFB2-41FEBD6120C7}"/>
              </a:ext>
            </a:extLst>
          </p:cNvPr>
          <p:cNvSpPr txBox="1"/>
          <p:nvPr/>
        </p:nvSpPr>
        <p:spPr>
          <a:xfrm>
            <a:off x="5220072" y="1806262"/>
            <a:ext cx="3888432" cy="2558842"/>
          </a:xfrm>
          <a:prstGeom prst="rect">
            <a:avLst/>
          </a:prstGeom>
          <a:noFill/>
        </p:spPr>
        <p:txBody>
          <a:bodyPr wrap="square" rtlCol="0">
            <a:spAutoFit/>
          </a:bodyPr>
          <a:lstStyle/>
          <a:p>
            <a:pPr algn="ctr">
              <a:lnSpc>
                <a:spcPts val="2400"/>
              </a:lnSpc>
            </a:pPr>
            <a:r>
              <a:rPr lang="es-ES" sz="2400" dirty="0">
                <a:solidFill>
                  <a:schemeClr val="bg1"/>
                </a:solidFill>
              </a:rPr>
              <a:t>Y si por su ofrenda por el pecado trajere cordero, hembra sin defecto traerá. Y pondrá su mano sobre la cabeza de la ofrenda de expiación, y la degollará por expiación en el lugar donde se degüella el holocausto. </a:t>
            </a:r>
          </a:p>
        </p:txBody>
      </p:sp>
    </p:spTree>
    <p:extLst>
      <p:ext uri="{BB962C8B-B14F-4D97-AF65-F5344CB8AC3E}">
        <p14:creationId xmlns:p14="http://schemas.microsoft.com/office/powerpoint/2010/main" val="38173993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8966" y="-27384"/>
            <a:ext cx="26927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Entonces degollará el becerro en la presencia de Jehová;</a:t>
            </a:r>
            <a:r>
              <a:rPr lang="es-ES" sz="2400" dirty="0">
                <a:solidFill>
                  <a:schemeClr val="bg1"/>
                </a:solidFill>
              </a:rPr>
              <a:t> </a:t>
            </a:r>
            <a:r>
              <a:rPr lang="es-ES" sz="2400" dirty="0">
                <a:solidFill>
                  <a:srgbClr val="00B0F0"/>
                </a:solidFill>
              </a:rPr>
              <a:t>y los sacerdotes hijos de Aarón ofrecerán la sangre, y la rociarán alrededor sobre el altar,</a:t>
            </a:r>
            <a:r>
              <a:rPr lang="es-ES" sz="2400" dirty="0">
                <a:solidFill>
                  <a:schemeClr val="bg1"/>
                </a:solidFill>
              </a:rPr>
              <a:t> </a:t>
            </a:r>
            <a:r>
              <a:rPr lang="es-ES" sz="2400" dirty="0">
                <a:solidFill>
                  <a:srgbClr val="FFFF00"/>
                </a:solidFill>
              </a:rPr>
              <a:t>el cual está a la puerta del tabernáculo de reunión.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6" name="1 CuadroTexto">
            <a:extLst>
              <a:ext uri="{FF2B5EF4-FFF2-40B4-BE49-F238E27FC236}">
                <a16:creationId xmlns:a16="http://schemas.microsoft.com/office/drawing/2014/main" id="{BDF52D42-B1EB-4981-91FE-2CFF09242F62}"/>
              </a:ext>
            </a:extLst>
          </p:cNvPr>
          <p:cNvSpPr txBox="1"/>
          <p:nvPr/>
        </p:nvSpPr>
        <p:spPr>
          <a:xfrm>
            <a:off x="5292080" y="1340768"/>
            <a:ext cx="36545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4:32,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3DCFD86-BF22-42D9-AFB2-41FEBD6120C7}"/>
              </a:ext>
            </a:extLst>
          </p:cNvPr>
          <p:cNvSpPr txBox="1"/>
          <p:nvPr/>
        </p:nvSpPr>
        <p:spPr>
          <a:xfrm>
            <a:off x="5220072" y="1806262"/>
            <a:ext cx="3888432" cy="2558842"/>
          </a:xfrm>
          <a:prstGeom prst="rect">
            <a:avLst/>
          </a:prstGeom>
          <a:noFill/>
        </p:spPr>
        <p:txBody>
          <a:bodyPr wrap="square" rtlCol="0">
            <a:spAutoFit/>
          </a:bodyPr>
          <a:lstStyle/>
          <a:p>
            <a:pPr algn="ctr">
              <a:lnSpc>
                <a:spcPts val="2400"/>
              </a:lnSpc>
            </a:pPr>
            <a:r>
              <a:rPr lang="es-ES" sz="2400" dirty="0">
                <a:solidFill>
                  <a:srgbClr val="FFFF00"/>
                </a:solidFill>
              </a:rPr>
              <a:t>Y si </a:t>
            </a:r>
            <a:r>
              <a:rPr lang="es-ES" sz="2400" u="sng" dirty="0">
                <a:solidFill>
                  <a:srgbClr val="FFFF00"/>
                </a:solidFill>
              </a:rPr>
              <a:t>por su ofrenda por el pecado</a:t>
            </a:r>
            <a:r>
              <a:rPr lang="es-ES" sz="2400" dirty="0">
                <a:solidFill>
                  <a:srgbClr val="FFFF00"/>
                </a:solidFill>
              </a:rPr>
              <a:t> trajere cordero, hembra sin defecto traerá</a:t>
            </a:r>
            <a:r>
              <a:rPr lang="es-ES" sz="2400" dirty="0">
                <a:solidFill>
                  <a:schemeClr val="bg1"/>
                </a:solidFill>
              </a:rPr>
              <a:t>. Y pondrá su mano sobre la cabeza de la ofrenda de expiación, y la degollará por expiación en el lugar donde se degüella el holocausto. </a:t>
            </a:r>
          </a:p>
        </p:txBody>
      </p:sp>
    </p:spTree>
    <p:extLst>
      <p:ext uri="{BB962C8B-B14F-4D97-AF65-F5344CB8AC3E}">
        <p14:creationId xmlns:p14="http://schemas.microsoft.com/office/powerpoint/2010/main" val="79706687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8966" y="-27384"/>
            <a:ext cx="26927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Entonces degollará el becerro en la presencia de Jehová;</a:t>
            </a:r>
            <a:r>
              <a:rPr lang="es-ES" sz="2400" dirty="0">
                <a:solidFill>
                  <a:schemeClr val="bg1"/>
                </a:solidFill>
              </a:rPr>
              <a:t> </a:t>
            </a:r>
            <a:r>
              <a:rPr lang="es-ES" sz="2400" dirty="0">
                <a:solidFill>
                  <a:srgbClr val="00B0F0"/>
                </a:solidFill>
              </a:rPr>
              <a:t>y los sacerdotes hijos de Aarón ofrecerán la sangre, y la rociarán alrededor sobre el altar,</a:t>
            </a:r>
            <a:r>
              <a:rPr lang="es-ES" sz="2400" dirty="0">
                <a:solidFill>
                  <a:schemeClr val="bg1"/>
                </a:solidFill>
              </a:rPr>
              <a:t> </a:t>
            </a:r>
            <a:r>
              <a:rPr lang="es-ES" sz="2400" dirty="0">
                <a:solidFill>
                  <a:srgbClr val="FFFF00"/>
                </a:solidFill>
              </a:rPr>
              <a:t>el cual está a la puerta del tabernáculo de reunión.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6" name="1 CuadroTexto">
            <a:extLst>
              <a:ext uri="{FF2B5EF4-FFF2-40B4-BE49-F238E27FC236}">
                <a16:creationId xmlns:a16="http://schemas.microsoft.com/office/drawing/2014/main" id="{BDF52D42-B1EB-4981-91FE-2CFF09242F62}"/>
              </a:ext>
            </a:extLst>
          </p:cNvPr>
          <p:cNvSpPr txBox="1"/>
          <p:nvPr/>
        </p:nvSpPr>
        <p:spPr>
          <a:xfrm>
            <a:off x="5292080" y="1340768"/>
            <a:ext cx="36545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4:32,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3DCFD86-BF22-42D9-AFB2-41FEBD6120C7}"/>
              </a:ext>
            </a:extLst>
          </p:cNvPr>
          <p:cNvSpPr txBox="1"/>
          <p:nvPr/>
        </p:nvSpPr>
        <p:spPr>
          <a:xfrm>
            <a:off x="5220072" y="1806262"/>
            <a:ext cx="3888432" cy="2558842"/>
          </a:xfrm>
          <a:prstGeom prst="rect">
            <a:avLst/>
          </a:prstGeom>
          <a:noFill/>
        </p:spPr>
        <p:txBody>
          <a:bodyPr wrap="square" rtlCol="0">
            <a:spAutoFit/>
          </a:bodyPr>
          <a:lstStyle/>
          <a:p>
            <a:pPr algn="ctr">
              <a:lnSpc>
                <a:spcPts val="2400"/>
              </a:lnSpc>
            </a:pPr>
            <a:r>
              <a:rPr lang="es-ES" sz="2400" dirty="0">
                <a:solidFill>
                  <a:srgbClr val="FFFF00"/>
                </a:solidFill>
              </a:rPr>
              <a:t>Y si </a:t>
            </a:r>
            <a:r>
              <a:rPr lang="es-ES" sz="2400" u="sng" dirty="0">
                <a:solidFill>
                  <a:srgbClr val="FFFF00"/>
                </a:solidFill>
              </a:rPr>
              <a:t>por su ofrenda por el pecado</a:t>
            </a:r>
            <a:r>
              <a:rPr lang="es-ES" sz="2400" dirty="0">
                <a:solidFill>
                  <a:srgbClr val="FFFF00"/>
                </a:solidFill>
              </a:rPr>
              <a:t> trajere cordero, hembra sin defecto traerá</a:t>
            </a:r>
            <a:r>
              <a:rPr lang="es-ES" sz="2400" dirty="0">
                <a:solidFill>
                  <a:schemeClr val="bg1"/>
                </a:solidFill>
              </a:rPr>
              <a:t>. </a:t>
            </a:r>
            <a:r>
              <a:rPr lang="es-ES" sz="2400" dirty="0">
                <a:solidFill>
                  <a:srgbClr val="00B0F0"/>
                </a:solidFill>
              </a:rPr>
              <a:t>Y pondrá su mano sobre la cabeza de la ofrenda de expiación,</a:t>
            </a:r>
            <a:r>
              <a:rPr lang="es-ES" sz="2400" dirty="0">
                <a:solidFill>
                  <a:schemeClr val="bg1"/>
                </a:solidFill>
              </a:rPr>
              <a:t> y la degollará por expiación en el lugar donde se degüella el holocausto. </a:t>
            </a:r>
          </a:p>
        </p:txBody>
      </p:sp>
    </p:spTree>
    <p:extLst>
      <p:ext uri="{BB962C8B-B14F-4D97-AF65-F5344CB8AC3E}">
        <p14:creationId xmlns:p14="http://schemas.microsoft.com/office/powerpoint/2010/main" val="475062106"/>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8966" y="-27384"/>
            <a:ext cx="26927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Entonces degollará el becerro en la presencia de Jehová;</a:t>
            </a:r>
            <a:r>
              <a:rPr lang="es-ES" sz="2400" dirty="0">
                <a:solidFill>
                  <a:schemeClr val="bg1"/>
                </a:solidFill>
              </a:rPr>
              <a:t> </a:t>
            </a:r>
            <a:r>
              <a:rPr lang="es-ES" sz="2400" dirty="0">
                <a:solidFill>
                  <a:srgbClr val="00B0F0"/>
                </a:solidFill>
              </a:rPr>
              <a:t>y los sacerdotes hijos de Aarón ofrecerán la sangre, y la rociarán alrededor sobre el altar,</a:t>
            </a:r>
            <a:r>
              <a:rPr lang="es-ES" sz="2400" dirty="0">
                <a:solidFill>
                  <a:schemeClr val="bg1"/>
                </a:solidFill>
              </a:rPr>
              <a:t> </a:t>
            </a:r>
            <a:r>
              <a:rPr lang="es-ES" sz="2400" dirty="0">
                <a:solidFill>
                  <a:srgbClr val="FFFF00"/>
                </a:solidFill>
              </a:rPr>
              <a:t>el cual está a la puerta del tabernáculo de reunión.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6" name="1 CuadroTexto">
            <a:extLst>
              <a:ext uri="{FF2B5EF4-FFF2-40B4-BE49-F238E27FC236}">
                <a16:creationId xmlns:a16="http://schemas.microsoft.com/office/drawing/2014/main" id="{BDF52D42-B1EB-4981-91FE-2CFF09242F62}"/>
              </a:ext>
            </a:extLst>
          </p:cNvPr>
          <p:cNvSpPr txBox="1"/>
          <p:nvPr/>
        </p:nvSpPr>
        <p:spPr>
          <a:xfrm>
            <a:off x="5292080" y="1340768"/>
            <a:ext cx="36545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4:32,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3DCFD86-BF22-42D9-AFB2-41FEBD6120C7}"/>
              </a:ext>
            </a:extLst>
          </p:cNvPr>
          <p:cNvSpPr txBox="1"/>
          <p:nvPr/>
        </p:nvSpPr>
        <p:spPr>
          <a:xfrm>
            <a:off x="5220072" y="1806262"/>
            <a:ext cx="3888432" cy="2558842"/>
          </a:xfrm>
          <a:prstGeom prst="rect">
            <a:avLst/>
          </a:prstGeom>
          <a:noFill/>
        </p:spPr>
        <p:txBody>
          <a:bodyPr wrap="square" rtlCol="0">
            <a:spAutoFit/>
          </a:bodyPr>
          <a:lstStyle/>
          <a:p>
            <a:pPr algn="ctr">
              <a:lnSpc>
                <a:spcPts val="2400"/>
              </a:lnSpc>
            </a:pPr>
            <a:r>
              <a:rPr lang="es-ES" sz="2400" dirty="0">
                <a:solidFill>
                  <a:srgbClr val="FFFF00"/>
                </a:solidFill>
              </a:rPr>
              <a:t>Y si </a:t>
            </a:r>
            <a:r>
              <a:rPr lang="es-ES" sz="2400" u="sng" dirty="0">
                <a:solidFill>
                  <a:srgbClr val="FFFF00"/>
                </a:solidFill>
              </a:rPr>
              <a:t>por su ofrenda por el pecado</a:t>
            </a:r>
            <a:r>
              <a:rPr lang="es-ES" sz="2400" dirty="0">
                <a:solidFill>
                  <a:srgbClr val="FFFF00"/>
                </a:solidFill>
              </a:rPr>
              <a:t> trajere cordero, hembra sin defecto traerá</a:t>
            </a:r>
            <a:r>
              <a:rPr lang="es-ES" sz="2400" dirty="0">
                <a:solidFill>
                  <a:schemeClr val="bg1"/>
                </a:solidFill>
              </a:rPr>
              <a:t>. </a:t>
            </a:r>
            <a:r>
              <a:rPr lang="es-ES" sz="2400" dirty="0">
                <a:solidFill>
                  <a:srgbClr val="00B0F0"/>
                </a:solidFill>
              </a:rPr>
              <a:t>Y pondrá su mano sobre la cabeza de la ofrenda de expiación,</a:t>
            </a:r>
            <a:r>
              <a:rPr lang="es-ES" sz="2400" dirty="0">
                <a:solidFill>
                  <a:schemeClr val="bg1"/>
                </a:solidFill>
              </a:rPr>
              <a:t> </a:t>
            </a:r>
            <a:r>
              <a:rPr lang="es-ES" sz="2400" dirty="0">
                <a:solidFill>
                  <a:srgbClr val="FFFF00"/>
                </a:solidFill>
              </a:rPr>
              <a:t>y la degollará por expiación en el lugar donde se degüella el holocausto. </a:t>
            </a:r>
          </a:p>
        </p:txBody>
      </p:sp>
      <p:sp>
        <p:nvSpPr>
          <p:cNvPr id="12" name="1 CuadroTexto">
            <a:extLst>
              <a:ext uri="{FF2B5EF4-FFF2-40B4-BE49-F238E27FC236}">
                <a16:creationId xmlns:a16="http://schemas.microsoft.com/office/drawing/2014/main" id="{9A30C1E3-39BC-4543-9CA2-7733B766244E}"/>
              </a:ext>
            </a:extLst>
          </p:cNvPr>
          <p:cNvSpPr txBox="1"/>
          <p:nvPr/>
        </p:nvSpPr>
        <p:spPr>
          <a:xfrm>
            <a:off x="3208967" y="5462243"/>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D43313D-B097-43E6-AA9B-83C017285484}"/>
              </a:ext>
            </a:extLst>
          </p:cNvPr>
          <p:cNvSpPr txBox="1"/>
          <p:nvPr/>
        </p:nvSpPr>
        <p:spPr>
          <a:xfrm>
            <a:off x="35495" y="6029185"/>
            <a:ext cx="9108505" cy="712183"/>
          </a:xfrm>
          <a:prstGeom prst="rect">
            <a:avLst/>
          </a:prstGeom>
          <a:noFill/>
        </p:spPr>
        <p:txBody>
          <a:bodyPr wrap="square" rtlCol="0">
            <a:spAutoFit/>
          </a:bodyPr>
          <a:lstStyle/>
          <a:p>
            <a:pPr algn="ctr">
              <a:lnSpc>
                <a:spcPts val="2400"/>
              </a:lnSpc>
            </a:pPr>
            <a:r>
              <a:rPr lang="es-ES" sz="2400" dirty="0">
                <a:solidFill>
                  <a:schemeClr val="bg1"/>
                </a:solidFill>
              </a:rPr>
              <a:t> Y casi todo es purificado, según la ley, con sangre; y sin derramamiento de sangre no se hace remisión.</a:t>
            </a:r>
          </a:p>
        </p:txBody>
      </p:sp>
    </p:spTree>
    <p:extLst>
      <p:ext uri="{BB962C8B-B14F-4D97-AF65-F5344CB8AC3E}">
        <p14:creationId xmlns:p14="http://schemas.microsoft.com/office/powerpoint/2010/main" val="29341302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8966" y="-27384"/>
            <a:ext cx="26927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Entonces degollará el becerro en la presencia de Jehová;</a:t>
            </a:r>
            <a:r>
              <a:rPr lang="es-ES" sz="2400" dirty="0">
                <a:solidFill>
                  <a:schemeClr val="bg1"/>
                </a:solidFill>
              </a:rPr>
              <a:t> </a:t>
            </a:r>
            <a:r>
              <a:rPr lang="es-ES" sz="2400" dirty="0">
                <a:solidFill>
                  <a:srgbClr val="00B0F0"/>
                </a:solidFill>
              </a:rPr>
              <a:t>y los sacerdotes hijos de Aarón ofrecerán la sangre, y la rociarán alrededor sobre el altar,</a:t>
            </a:r>
            <a:r>
              <a:rPr lang="es-ES" sz="2400" dirty="0">
                <a:solidFill>
                  <a:schemeClr val="bg1"/>
                </a:solidFill>
              </a:rPr>
              <a:t> </a:t>
            </a:r>
            <a:r>
              <a:rPr lang="es-ES" sz="2400" dirty="0">
                <a:solidFill>
                  <a:srgbClr val="FFFF00"/>
                </a:solidFill>
              </a:rPr>
              <a:t>el cual está a la puerta del tabernáculo de reunión.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6" name="1 CuadroTexto">
            <a:extLst>
              <a:ext uri="{FF2B5EF4-FFF2-40B4-BE49-F238E27FC236}">
                <a16:creationId xmlns:a16="http://schemas.microsoft.com/office/drawing/2014/main" id="{BDF52D42-B1EB-4981-91FE-2CFF09242F62}"/>
              </a:ext>
            </a:extLst>
          </p:cNvPr>
          <p:cNvSpPr txBox="1"/>
          <p:nvPr/>
        </p:nvSpPr>
        <p:spPr>
          <a:xfrm>
            <a:off x="5292080" y="1340768"/>
            <a:ext cx="36545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4:32,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3DCFD86-BF22-42D9-AFB2-41FEBD6120C7}"/>
              </a:ext>
            </a:extLst>
          </p:cNvPr>
          <p:cNvSpPr txBox="1"/>
          <p:nvPr/>
        </p:nvSpPr>
        <p:spPr>
          <a:xfrm>
            <a:off x="5220072" y="1806262"/>
            <a:ext cx="3888432" cy="2558842"/>
          </a:xfrm>
          <a:prstGeom prst="rect">
            <a:avLst/>
          </a:prstGeom>
          <a:noFill/>
        </p:spPr>
        <p:txBody>
          <a:bodyPr wrap="square" rtlCol="0">
            <a:spAutoFit/>
          </a:bodyPr>
          <a:lstStyle/>
          <a:p>
            <a:pPr algn="ctr">
              <a:lnSpc>
                <a:spcPts val="2400"/>
              </a:lnSpc>
            </a:pPr>
            <a:r>
              <a:rPr lang="es-ES" sz="2400" dirty="0">
                <a:solidFill>
                  <a:srgbClr val="FFFF00"/>
                </a:solidFill>
              </a:rPr>
              <a:t>Y si </a:t>
            </a:r>
            <a:r>
              <a:rPr lang="es-ES" sz="2400" u="sng" dirty="0">
                <a:solidFill>
                  <a:srgbClr val="FFFF00"/>
                </a:solidFill>
              </a:rPr>
              <a:t>por su ofrenda por el pecado</a:t>
            </a:r>
            <a:r>
              <a:rPr lang="es-ES" sz="2400" dirty="0">
                <a:solidFill>
                  <a:srgbClr val="FFFF00"/>
                </a:solidFill>
              </a:rPr>
              <a:t> trajere cordero, hembra sin defecto traerá</a:t>
            </a:r>
            <a:r>
              <a:rPr lang="es-ES" sz="2400" dirty="0">
                <a:solidFill>
                  <a:schemeClr val="bg1"/>
                </a:solidFill>
              </a:rPr>
              <a:t>. </a:t>
            </a:r>
            <a:r>
              <a:rPr lang="es-ES" sz="2400" dirty="0">
                <a:solidFill>
                  <a:srgbClr val="00B0F0"/>
                </a:solidFill>
              </a:rPr>
              <a:t>Y pondrá su mano sobre la cabeza de la ofrenda de expiación,</a:t>
            </a:r>
            <a:r>
              <a:rPr lang="es-ES" sz="2400" dirty="0">
                <a:solidFill>
                  <a:schemeClr val="bg1"/>
                </a:solidFill>
              </a:rPr>
              <a:t> </a:t>
            </a:r>
            <a:r>
              <a:rPr lang="es-ES" sz="2400" dirty="0">
                <a:solidFill>
                  <a:srgbClr val="FFFF00"/>
                </a:solidFill>
              </a:rPr>
              <a:t>y la degollará por expiación en el lugar donde se degüella el holocausto. </a:t>
            </a:r>
          </a:p>
        </p:txBody>
      </p:sp>
      <p:sp>
        <p:nvSpPr>
          <p:cNvPr id="12" name="1 CuadroTexto">
            <a:extLst>
              <a:ext uri="{FF2B5EF4-FFF2-40B4-BE49-F238E27FC236}">
                <a16:creationId xmlns:a16="http://schemas.microsoft.com/office/drawing/2014/main" id="{9A30C1E3-39BC-4543-9CA2-7733B766244E}"/>
              </a:ext>
            </a:extLst>
          </p:cNvPr>
          <p:cNvSpPr txBox="1"/>
          <p:nvPr/>
        </p:nvSpPr>
        <p:spPr>
          <a:xfrm>
            <a:off x="3208967" y="5462243"/>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3D43313D-B097-43E6-AA9B-83C017285484}"/>
              </a:ext>
            </a:extLst>
          </p:cNvPr>
          <p:cNvSpPr txBox="1"/>
          <p:nvPr/>
        </p:nvSpPr>
        <p:spPr>
          <a:xfrm>
            <a:off x="35495" y="6029185"/>
            <a:ext cx="9108505" cy="712183"/>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 casi todo es purificado, según la ley, con sangre;</a:t>
            </a:r>
            <a:r>
              <a:rPr lang="es-ES" sz="2400" dirty="0">
                <a:solidFill>
                  <a:schemeClr val="bg1"/>
                </a:solidFill>
              </a:rPr>
              <a:t> y sin derramamiento de sangre no se hace remisión.</a:t>
            </a:r>
          </a:p>
        </p:txBody>
      </p:sp>
    </p:spTree>
    <p:extLst>
      <p:ext uri="{BB962C8B-B14F-4D97-AF65-F5344CB8AC3E}">
        <p14:creationId xmlns:p14="http://schemas.microsoft.com/office/powerpoint/2010/main" val="27485705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8966" y="-27384"/>
            <a:ext cx="26927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Entonces degollará el becerro en la presencia de Jehová;</a:t>
            </a:r>
            <a:r>
              <a:rPr lang="es-ES" sz="2400" dirty="0">
                <a:solidFill>
                  <a:schemeClr val="bg1"/>
                </a:solidFill>
              </a:rPr>
              <a:t> </a:t>
            </a:r>
            <a:r>
              <a:rPr lang="es-ES" sz="2400" dirty="0">
                <a:solidFill>
                  <a:srgbClr val="00B0F0"/>
                </a:solidFill>
              </a:rPr>
              <a:t>y los sacerdotes hijos de Aarón ofrecerán la sangre, y la rociarán alrededor sobre el altar,</a:t>
            </a:r>
            <a:r>
              <a:rPr lang="es-ES" sz="2400" dirty="0">
                <a:solidFill>
                  <a:schemeClr val="bg1"/>
                </a:solidFill>
              </a:rPr>
              <a:t> </a:t>
            </a:r>
            <a:r>
              <a:rPr lang="es-ES" sz="2400" dirty="0">
                <a:solidFill>
                  <a:srgbClr val="FFFF00"/>
                </a:solidFill>
              </a:rPr>
              <a:t>el cual está a la puerta del tabernáculo de reunión.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6" name="1 CuadroTexto">
            <a:extLst>
              <a:ext uri="{FF2B5EF4-FFF2-40B4-BE49-F238E27FC236}">
                <a16:creationId xmlns:a16="http://schemas.microsoft.com/office/drawing/2014/main" id="{BDF52D42-B1EB-4981-91FE-2CFF09242F62}"/>
              </a:ext>
            </a:extLst>
          </p:cNvPr>
          <p:cNvSpPr txBox="1"/>
          <p:nvPr/>
        </p:nvSpPr>
        <p:spPr>
          <a:xfrm>
            <a:off x="5292080" y="1340768"/>
            <a:ext cx="36545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4:32,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3DCFD86-BF22-42D9-AFB2-41FEBD6120C7}"/>
              </a:ext>
            </a:extLst>
          </p:cNvPr>
          <p:cNvSpPr txBox="1"/>
          <p:nvPr/>
        </p:nvSpPr>
        <p:spPr>
          <a:xfrm>
            <a:off x="5220072" y="1806262"/>
            <a:ext cx="3888432" cy="2558842"/>
          </a:xfrm>
          <a:prstGeom prst="rect">
            <a:avLst/>
          </a:prstGeom>
          <a:noFill/>
        </p:spPr>
        <p:txBody>
          <a:bodyPr wrap="square" rtlCol="0">
            <a:spAutoFit/>
          </a:bodyPr>
          <a:lstStyle/>
          <a:p>
            <a:pPr algn="ctr">
              <a:lnSpc>
                <a:spcPts val="2400"/>
              </a:lnSpc>
            </a:pPr>
            <a:r>
              <a:rPr lang="es-ES" sz="2400" dirty="0">
                <a:solidFill>
                  <a:srgbClr val="FFFF00"/>
                </a:solidFill>
              </a:rPr>
              <a:t>Y si </a:t>
            </a:r>
            <a:r>
              <a:rPr lang="es-ES" sz="2400" u="sng" dirty="0">
                <a:solidFill>
                  <a:srgbClr val="FFFF00"/>
                </a:solidFill>
              </a:rPr>
              <a:t>por su ofrenda por el pecado</a:t>
            </a:r>
            <a:r>
              <a:rPr lang="es-ES" sz="2400" dirty="0">
                <a:solidFill>
                  <a:srgbClr val="FFFF00"/>
                </a:solidFill>
              </a:rPr>
              <a:t> trajere cordero, hembra sin defecto traerá</a:t>
            </a:r>
            <a:r>
              <a:rPr lang="es-ES" sz="2400" dirty="0">
                <a:solidFill>
                  <a:schemeClr val="bg1"/>
                </a:solidFill>
              </a:rPr>
              <a:t>. </a:t>
            </a:r>
            <a:r>
              <a:rPr lang="es-ES" sz="2400" dirty="0">
                <a:solidFill>
                  <a:srgbClr val="00B0F0"/>
                </a:solidFill>
              </a:rPr>
              <a:t>Y pondrá su mano sobre la cabeza de la ofrenda de expiación,</a:t>
            </a:r>
            <a:r>
              <a:rPr lang="es-ES" sz="2400" dirty="0">
                <a:solidFill>
                  <a:schemeClr val="bg1"/>
                </a:solidFill>
              </a:rPr>
              <a:t> </a:t>
            </a:r>
            <a:r>
              <a:rPr lang="es-ES" sz="2400" dirty="0">
                <a:solidFill>
                  <a:srgbClr val="FFFF00"/>
                </a:solidFill>
              </a:rPr>
              <a:t>y la degollará por expiación en el lugar donde se degüella el holocausto. </a:t>
            </a:r>
          </a:p>
        </p:txBody>
      </p:sp>
      <p:sp>
        <p:nvSpPr>
          <p:cNvPr id="10" name="1 CuadroTexto">
            <a:extLst>
              <a:ext uri="{FF2B5EF4-FFF2-40B4-BE49-F238E27FC236}">
                <a16:creationId xmlns:a16="http://schemas.microsoft.com/office/drawing/2014/main" id="{CFEB23CD-88A4-4DD0-AC97-1EF23602A5C4}"/>
              </a:ext>
            </a:extLst>
          </p:cNvPr>
          <p:cNvSpPr txBox="1"/>
          <p:nvPr/>
        </p:nvSpPr>
        <p:spPr>
          <a:xfrm>
            <a:off x="1113476" y="1404065"/>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074ED005-3097-4A6E-BFA1-2072DA1E8716}"/>
              </a:ext>
            </a:extLst>
          </p:cNvPr>
          <p:cNvSpPr txBox="1"/>
          <p:nvPr/>
        </p:nvSpPr>
        <p:spPr>
          <a:xfrm>
            <a:off x="35495" y="1916832"/>
            <a:ext cx="4710675" cy="1635512"/>
          </a:xfrm>
          <a:prstGeom prst="rect">
            <a:avLst/>
          </a:prstGeom>
          <a:noFill/>
        </p:spPr>
        <p:txBody>
          <a:bodyPr wrap="square" rtlCol="0">
            <a:spAutoFit/>
          </a:bodyPr>
          <a:lstStyle/>
          <a:p>
            <a:pPr algn="ctr">
              <a:lnSpc>
                <a:spcPts val="2400"/>
              </a:lnSpc>
            </a:pPr>
            <a:r>
              <a:rPr lang="es-ES" sz="2400" dirty="0">
                <a:solidFill>
                  <a:schemeClr val="bg1"/>
                </a:solidFill>
              </a:rPr>
              <a:t>Lo cual es símbolo para el tiempo presente, según el cual se presentan ofrendas y sacrificios que no pueden hacer perfecto, en cuanto a la conciencia, al que practica ese culto. </a:t>
            </a:r>
          </a:p>
        </p:txBody>
      </p:sp>
      <p:sp>
        <p:nvSpPr>
          <p:cNvPr id="12" name="1 CuadroTexto">
            <a:extLst>
              <a:ext uri="{FF2B5EF4-FFF2-40B4-BE49-F238E27FC236}">
                <a16:creationId xmlns:a16="http://schemas.microsoft.com/office/drawing/2014/main" id="{CF7D5C4D-E52F-47C6-8228-E8FD8BB6F9D8}"/>
              </a:ext>
            </a:extLst>
          </p:cNvPr>
          <p:cNvSpPr txBox="1"/>
          <p:nvPr/>
        </p:nvSpPr>
        <p:spPr>
          <a:xfrm>
            <a:off x="3208967" y="5462243"/>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21680CCF-59F1-42EA-B1F6-AA5B04FB8008}"/>
              </a:ext>
            </a:extLst>
          </p:cNvPr>
          <p:cNvSpPr txBox="1"/>
          <p:nvPr/>
        </p:nvSpPr>
        <p:spPr>
          <a:xfrm>
            <a:off x="35495" y="6029185"/>
            <a:ext cx="9108505" cy="712183"/>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 casi todo es purificado, según la ley, con sangre;</a:t>
            </a:r>
            <a:r>
              <a:rPr lang="es-ES" sz="2400" dirty="0">
                <a:solidFill>
                  <a:schemeClr val="bg1"/>
                </a:solidFill>
              </a:rPr>
              <a:t> </a:t>
            </a:r>
            <a:r>
              <a:rPr lang="es-ES" sz="2400" dirty="0">
                <a:solidFill>
                  <a:srgbClr val="00B0F0"/>
                </a:solidFill>
              </a:rPr>
              <a:t>y sin derramamiento de sangre no se hace remisión.</a:t>
            </a:r>
          </a:p>
        </p:txBody>
      </p:sp>
    </p:spTree>
    <p:extLst>
      <p:ext uri="{BB962C8B-B14F-4D97-AF65-F5344CB8AC3E}">
        <p14:creationId xmlns:p14="http://schemas.microsoft.com/office/powerpoint/2010/main" val="451890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8966" y="-27384"/>
            <a:ext cx="26927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Entonces degollará el becerro en la presencia de Jehová;</a:t>
            </a:r>
            <a:r>
              <a:rPr lang="es-ES" sz="2400" dirty="0">
                <a:solidFill>
                  <a:schemeClr val="bg1"/>
                </a:solidFill>
              </a:rPr>
              <a:t> </a:t>
            </a:r>
            <a:r>
              <a:rPr lang="es-ES" sz="2400" dirty="0">
                <a:solidFill>
                  <a:srgbClr val="00B0F0"/>
                </a:solidFill>
              </a:rPr>
              <a:t>y los sacerdotes hijos de Aarón ofrecerán la sangre, y la rociarán alrededor sobre el altar,</a:t>
            </a:r>
            <a:r>
              <a:rPr lang="es-ES" sz="2400" dirty="0">
                <a:solidFill>
                  <a:schemeClr val="bg1"/>
                </a:solidFill>
              </a:rPr>
              <a:t> </a:t>
            </a:r>
            <a:r>
              <a:rPr lang="es-ES" sz="2400" dirty="0">
                <a:solidFill>
                  <a:srgbClr val="FFFF00"/>
                </a:solidFill>
              </a:rPr>
              <a:t>el cual está a la puerta del tabernáculo de reunión.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6" name="1 CuadroTexto">
            <a:extLst>
              <a:ext uri="{FF2B5EF4-FFF2-40B4-BE49-F238E27FC236}">
                <a16:creationId xmlns:a16="http://schemas.microsoft.com/office/drawing/2014/main" id="{BDF52D42-B1EB-4981-91FE-2CFF09242F62}"/>
              </a:ext>
            </a:extLst>
          </p:cNvPr>
          <p:cNvSpPr txBox="1"/>
          <p:nvPr/>
        </p:nvSpPr>
        <p:spPr>
          <a:xfrm>
            <a:off x="5292080" y="1340768"/>
            <a:ext cx="36545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4:32,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3DCFD86-BF22-42D9-AFB2-41FEBD6120C7}"/>
              </a:ext>
            </a:extLst>
          </p:cNvPr>
          <p:cNvSpPr txBox="1"/>
          <p:nvPr/>
        </p:nvSpPr>
        <p:spPr>
          <a:xfrm>
            <a:off x="5220072" y="1806262"/>
            <a:ext cx="3888432" cy="2558842"/>
          </a:xfrm>
          <a:prstGeom prst="rect">
            <a:avLst/>
          </a:prstGeom>
          <a:noFill/>
        </p:spPr>
        <p:txBody>
          <a:bodyPr wrap="square" rtlCol="0">
            <a:spAutoFit/>
          </a:bodyPr>
          <a:lstStyle/>
          <a:p>
            <a:pPr algn="ctr">
              <a:lnSpc>
                <a:spcPts val="2400"/>
              </a:lnSpc>
            </a:pPr>
            <a:r>
              <a:rPr lang="es-ES" sz="2400" dirty="0">
                <a:solidFill>
                  <a:srgbClr val="FFFF00"/>
                </a:solidFill>
              </a:rPr>
              <a:t>Y si </a:t>
            </a:r>
            <a:r>
              <a:rPr lang="es-ES" sz="2400" u="sng" dirty="0">
                <a:solidFill>
                  <a:srgbClr val="FFFF00"/>
                </a:solidFill>
              </a:rPr>
              <a:t>por su ofrenda por el pecado</a:t>
            </a:r>
            <a:r>
              <a:rPr lang="es-ES" sz="2400" dirty="0">
                <a:solidFill>
                  <a:srgbClr val="FFFF00"/>
                </a:solidFill>
              </a:rPr>
              <a:t> trajere cordero, hembra sin defecto traerá</a:t>
            </a:r>
            <a:r>
              <a:rPr lang="es-ES" sz="2400" dirty="0">
                <a:solidFill>
                  <a:schemeClr val="bg1"/>
                </a:solidFill>
              </a:rPr>
              <a:t>. </a:t>
            </a:r>
            <a:r>
              <a:rPr lang="es-ES" sz="2400" dirty="0">
                <a:solidFill>
                  <a:srgbClr val="00B0F0"/>
                </a:solidFill>
              </a:rPr>
              <a:t>Y pondrá su mano sobre la cabeza de la ofrenda de expiación,</a:t>
            </a:r>
            <a:r>
              <a:rPr lang="es-ES" sz="2400" dirty="0">
                <a:solidFill>
                  <a:schemeClr val="bg1"/>
                </a:solidFill>
              </a:rPr>
              <a:t> </a:t>
            </a:r>
            <a:r>
              <a:rPr lang="es-ES" sz="2400" dirty="0">
                <a:solidFill>
                  <a:srgbClr val="FFFF00"/>
                </a:solidFill>
              </a:rPr>
              <a:t>y la degollará por expiación en el lugar donde se degüella el holocausto. </a:t>
            </a:r>
          </a:p>
        </p:txBody>
      </p:sp>
      <p:sp>
        <p:nvSpPr>
          <p:cNvPr id="10" name="1 CuadroTexto">
            <a:extLst>
              <a:ext uri="{FF2B5EF4-FFF2-40B4-BE49-F238E27FC236}">
                <a16:creationId xmlns:a16="http://schemas.microsoft.com/office/drawing/2014/main" id="{CFEB23CD-88A4-4DD0-AC97-1EF23602A5C4}"/>
              </a:ext>
            </a:extLst>
          </p:cNvPr>
          <p:cNvSpPr txBox="1"/>
          <p:nvPr/>
        </p:nvSpPr>
        <p:spPr>
          <a:xfrm>
            <a:off x="1113476" y="1404065"/>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074ED005-3097-4A6E-BFA1-2072DA1E8716}"/>
              </a:ext>
            </a:extLst>
          </p:cNvPr>
          <p:cNvSpPr txBox="1"/>
          <p:nvPr/>
        </p:nvSpPr>
        <p:spPr>
          <a:xfrm>
            <a:off x="35495" y="1916832"/>
            <a:ext cx="4710675" cy="1635512"/>
          </a:xfrm>
          <a:prstGeom prst="rect">
            <a:avLst/>
          </a:prstGeom>
          <a:noFill/>
        </p:spPr>
        <p:txBody>
          <a:bodyPr wrap="square" rtlCol="0">
            <a:spAutoFit/>
          </a:bodyPr>
          <a:lstStyle/>
          <a:p>
            <a:pPr algn="ctr">
              <a:lnSpc>
                <a:spcPts val="2400"/>
              </a:lnSpc>
            </a:pPr>
            <a:r>
              <a:rPr lang="es-ES" sz="2400" dirty="0">
                <a:solidFill>
                  <a:srgbClr val="FFFF00"/>
                </a:solidFill>
              </a:rPr>
              <a:t>Lo cual es símbolo para el tiempo presente,</a:t>
            </a:r>
            <a:r>
              <a:rPr lang="es-ES" sz="2400" dirty="0">
                <a:solidFill>
                  <a:schemeClr val="bg1"/>
                </a:solidFill>
              </a:rPr>
              <a:t> según el cual se presentan ofrendas y sacrificios que no pueden hacer perfecto, en cuanto a la conciencia, al que practica ese culto. </a:t>
            </a:r>
          </a:p>
        </p:txBody>
      </p:sp>
      <p:sp>
        <p:nvSpPr>
          <p:cNvPr id="12" name="1 CuadroTexto">
            <a:extLst>
              <a:ext uri="{FF2B5EF4-FFF2-40B4-BE49-F238E27FC236}">
                <a16:creationId xmlns:a16="http://schemas.microsoft.com/office/drawing/2014/main" id="{ABD61174-AC1E-441C-8691-F2C793D57810}"/>
              </a:ext>
            </a:extLst>
          </p:cNvPr>
          <p:cNvSpPr txBox="1"/>
          <p:nvPr/>
        </p:nvSpPr>
        <p:spPr>
          <a:xfrm>
            <a:off x="3208967" y="5462243"/>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A2C28BE6-140F-4F74-8C9D-0B4C70AEF9E0}"/>
              </a:ext>
            </a:extLst>
          </p:cNvPr>
          <p:cNvSpPr txBox="1"/>
          <p:nvPr/>
        </p:nvSpPr>
        <p:spPr>
          <a:xfrm>
            <a:off x="35495" y="6029185"/>
            <a:ext cx="9108505" cy="712183"/>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 casi todo es purificado, según la ley, con sangre;</a:t>
            </a:r>
            <a:r>
              <a:rPr lang="es-ES" sz="2400" dirty="0">
                <a:solidFill>
                  <a:schemeClr val="bg1"/>
                </a:solidFill>
              </a:rPr>
              <a:t> </a:t>
            </a:r>
            <a:r>
              <a:rPr lang="es-ES" sz="2400" dirty="0">
                <a:solidFill>
                  <a:srgbClr val="00B0F0"/>
                </a:solidFill>
              </a:rPr>
              <a:t>y sin derramamiento de sangre no se hace remisión.</a:t>
            </a:r>
          </a:p>
        </p:txBody>
      </p:sp>
    </p:spTree>
    <p:extLst>
      <p:ext uri="{BB962C8B-B14F-4D97-AF65-F5344CB8AC3E}">
        <p14:creationId xmlns:p14="http://schemas.microsoft.com/office/powerpoint/2010/main" val="3437999897"/>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8966" y="-27384"/>
            <a:ext cx="26927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Entonces degollará el becerro en la presencia de Jehová;</a:t>
            </a:r>
            <a:r>
              <a:rPr lang="es-ES" sz="2400" dirty="0">
                <a:solidFill>
                  <a:schemeClr val="bg1"/>
                </a:solidFill>
              </a:rPr>
              <a:t> </a:t>
            </a:r>
            <a:r>
              <a:rPr lang="es-ES" sz="2400" dirty="0">
                <a:solidFill>
                  <a:srgbClr val="00B0F0"/>
                </a:solidFill>
              </a:rPr>
              <a:t>y los sacerdotes hijos de Aarón ofrecerán la sangre, y la rociarán alrededor sobre el altar,</a:t>
            </a:r>
            <a:r>
              <a:rPr lang="es-ES" sz="2400" dirty="0">
                <a:solidFill>
                  <a:schemeClr val="bg1"/>
                </a:solidFill>
              </a:rPr>
              <a:t> </a:t>
            </a:r>
            <a:r>
              <a:rPr lang="es-ES" sz="2400" dirty="0">
                <a:solidFill>
                  <a:srgbClr val="FFFF00"/>
                </a:solidFill>
              </a:rPr>
              <a:t>el cual está a la puerta del tabernáculo de reunión.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6" name="1 CuadroTexto">
            <a:extLst>
              <a:ext uri="{FF2B5EF4-FFF2-40B4-BE49-F238E27FC236}">
                <a16:creationId xmlns:a16="http://schemas.microsoft.com/office/drawing/2014/main" id="{BDF52D42-B1EB-4981-91FE-2CFF09242F62}"/>
              </a:ext>
            </a:extLst>
          </p:cNvPr>
          <p:cNvSpPr txBox="1"/>
          <p:nvPr/>
        </p:nvSpPr>
        <p:spPr>
          <a:xfrm>
            <a:off x="5292080" y="1340768"/>
            <a:ext cx="36545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4:32,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3DCFD86-BF22-42D9-AFB2-41FEBD6120C7}"/>
              </a:ext>
            </a:extLst>
          </p:cNvPr>
          <p:cNvSpPr txBox="1"/>
          <p:nvPr/>
        </p:nvSpPr>
        <p:spPr>
          <a:xfrm>
            <a:off x="5220072" y="1806262"/>
            <a:ext cx="3888432" cy="2558842"/>
          </a:xfrm>
          <a:prstGeom prst="rect">
            <a:avLst/>
          </a:prstGeom>
          <a:noFill/>
        </p:spPr>
        <p:txBody>
          <a:bodyPr wrap="square" rtlCol="0">
            <a:spAutoFit/>
          </a:bodyPr>
          <a:lstStyle/>
          <a:p>
            <a:pPr algn="ctr">
              <a:lnSpc>
                <a:spcPts val="2400"/>
              </a:lnSpc>
            </a:pPr>
            <a:r>
              <a:rPr lang="es-ES" sz="2400" dirty="0">
                <a:solidFill>
                  <a:srgbClr val="FFFF00"/>
                </a:solidFill>
              </a:rPr>
              <a:t>Y si </a:t>
            </a:r>
            <a:r>
              <a:rPr lang="es-ES" sz="2400" u="sng" dirty="0">
                <a:solidFill>
                  <a:srgbClr val="FFFF00"/>
                </a:solidFill>
              </a:rPr>
              <a:t>por su ofrenda por el pecado</a:t>
            </a:r>
            <a:r>
              <a:rPr lang="es-ES" sz="2400" dirty="0">
                <a:solidFill>
                  <a:srgbClr val="FFFF00"/>
                </a:solidFill>
              </a:rPr>
              <a:t> trajere cordero, hembra sin defecto traerá</a:t>
            </a:r>
            <a:r>
              <a:rPr lang="es-ES" sz="2400" dirty="0">
                <a:solidFill>
                  <a:schemeClr val="bg1"/>
                </a:solidFill>
              </a:rPr>
              <a:t>. </a:t>
            </a:r>
            <a:r>
              <a:rPr lang="es-ES" sz="2400" dirty="0">
                <a:solidFill>
                  <a:srgbClr val="00B0F0"/>
                </a:solidFill>
              </a:rPr>
              <a:t>Y pondrá su mano sobre la cabeza de la ofrenda de expiación,</a:t>
            </a:r>
            <a:r>
              <a:rPr lang="es-ES" sz="2400" dirty="0">
                <a:solidFill>
                  <a:schemeClr val="bg1"/>
                </a:solidFill>
              </a:rPr>
              <a:t> </a:t>
            </a:r>
            <a:r>
              <a:rPr lang="es-ES" sz="2400" dirty="0">
                <a:solidFill>
                  <a:srgbClr val="FFFF00"/>
                </a:solidFill>
              </a:rPr>
              <a:t>y la degollará por expiación en el lugar donde se degüella el holocausto. </a:t>
            </a:r>
          </a:p>
        </p:txBody>
      </p:sp>
      <p:sp>
        <p:nvSpPr>
          <p:cNvPr id="10" name="1 CuadroTexto">
            <a:extLst>
              <a:ext uri="{FF2B5EF4-FFF2-40B4-BE49-F238E27FC236}">
                <a16:creationId xmlns:a16="http://schemas.microsoft.com/office/drawing/2014/main" id="{CFEB23CD-88A4-4DD0-AC97-1EF23602A5C4}"/>
              </a:ext>
            </a:extLst>
          </p:cNvPr>
          <p:cNvSpPr txBox="1"/>
          <p:nvPr/>
        </p:nvSpPr>
        <p:spPr>
          <a:xfrm>
            <a:off x="1113476" y="1404065"/>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074ED005-3097-4A6E-BFA1-2072DA1E8716}"/>
              </a:ext>
            </a:extLst>
          </p:cNvPr>
          <p:cNvSpPr txBox="1"/>
          <p:nvPr/>
        </p:nvSpPr>
        <p:spPr>
          <a:xfrm>
            <a:off x="35495" y="1916832"/>
            <a:ext cx="4710675" cy="1635512"/>
          </a:xfrm>
          <a:prstGeom prst="rect">
            <a:avLst/>
          </a:prstGeom>
          <a:noFill/>
        </p:spPr>
        <p:txBody>
          <a:bodyPr wrap="square" rtlCol="0">
            <a:spAutoFit/>
          </a:bodyPr>
          <a:lstStyle/>
          <a:p>
            <a:pPr algn="ctr">
              <a:lnSpc>
                <a:spcPts val="2400"/>
              </a:lnSpc>
            </a:pPr>
            <a:r>
              <a:rPr lang="es-ES" sz="2400" dirty="0">
                <a:solidFill>
                  <a:srgbClr val="FFFF00"/>
                </a:solidFill>
              </a:rPr>
              <a:t>Lo cual es símbolo para el tiempo presente,</a:t>
            </a:r>
            <a:r>
              <a:rPr lang="es-ES" sz="2400" dirty="0">
                <a:solidFill>
                  <a:schemeClr val="bg1"/>
                </a:solidFill>
              </a:rPr>
              <a:t> </a:t>
            </a:r>
            <a:r>
              <a:rPr lang="es-ES" sz="2400" dirty="0">
                <a:solidFill>
                  <a:srgbClr val="00B0F0"/>
                </a:solidFill>
              </a:rPr>
              <a:t>según el cual se presentan ofrendas y sacrificios que no pueden hacer perfecto,</a:t>
            </a:r>
            <a:r>
              <a:rPr lang="es-ES" sz="2400" dirty="0">
                <a:solidFill>
                  <a:schemeClr val="bg1"/>
                </a:solidFill>
              </a:rPr>
              <a:t> en cuanto a la conciencia, al que practica ese culto. </a:t>
            </a:r>
          </a:p>
        </p:txBody>
      </p:sp>
      <p:sp>
        <p:nvSpPr>
          <p:cNvPr id="12" name="1 CuadroTexto">
            <a:extLst>
              <a:ext uri="{FF2B5EF4-FFF2-40B4-BE49-F238E27FC236}">
                <a16:creationId xmlns:a16="http://schemas.microsoft.com/office/drawing/2014/main" id="{868F3E96-0382-47D9-9705-327DAE809BD6}"/>
              </a:ext>
            </a:extLst>
          </p:cNvPr>
          <p:cNvSpPr txBox="1"/>
          <p:nvPr/>
        </p:nvSpPr>
        <p:spPr>
          <a:xfrm>
            <a:off x="1013834" y="3492297"/>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10:4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2A7A5962-04A3-4F29-88DA-D93AC56CDB90}"/>
              </a:ext>
            </a:extLst>
          </p:cNvPr>
          <p:cNvSpPr txBox="1"/>
          <p:nvPr/>
        </p:nvSpPr>
        <p:spPr>
          <a:xfrm>
            <a:off x="446616" y="3972545"/>
            <a:ext cx="3888432" cy="1019959"/>
          </a:xfrm>
          <a:prstGeom prst="rect">
            <a:avLst/>
          </a:prstGeom>
          <a:noFill/>
        </p:spPr>
        <p:txBody>
          <a:bodyPr wrap="square" rtlCol="0">
            <a:spAutoFit/>
          </a:bodyPr>
          <a:lstStyle/>
          <a:p>
            <a:pPr algn="ctr">
              <a:lnSpc>
                <a:spcPts val="2400"/>
              </a:lnSpc>
            </a:pPr>
            <a:r>
              <a:rPr lang="es-ES" sz="2400" dirty="0">
                <a:solidFill>
                  <a:schemeClr val="bg1"/>
                </a:solidFill>
              </a:rPr>
              <a:t>Porque la sangre de los toros y de los machos cabríos no puede quitar los pecados.</a:t>
            </a:r>
          </a:p>
        </p:txBody>
      </p:sp>
      <p:sp>
        <p:nvSpPr>
          <p:cNvPr id="14" name="1 CuadroTexto">
            <a:extLst>
              <a:ext uri="{FF2B5EF4-FFF2-40B4-BE49-F238E27FC236}">
                <a16:creationId xmlns:a16="http://schemas.microsoft.com/office/drawing/2014/main" id="{204ABC5B-46B5-4940-8D78-6EC44CBA9B1E}"/>
              </a:ext>
            </a:extLst>
          </p:cNvPr>
          <p:cNvSpPr txBox="1"/>
          <p:nvPr/>
        </p:nvSpPr>
        <p:spPr>
          <a:xfrm>
            <a:off x="3208967" y="5462243"/>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93A52A2-B946-48FE-9AB2-DD7EA12C6F07}"/>
              </a:ext>
            </a:extLst>
          </p:cNvPr>
          <p:cNvSpPr txBox="1"/>
          <p:nvPr/>
        </p:nvSpPr>
        <p:spPr>
          <a:xfrm>
            <a:off x="35495" y="6029185"/>
            <a:ext cx="9108505" cy="712183"/>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 casi todo es purificado, según la ley, con sangre;</a:t>
            </a:r>
            <a:r>
              <a:rPr lang="es-ES" sz="2400" dirty="0">
                <a:solidFill>
                  <a:schemeClr val="bg1"/>
                </a:solidFill>
              </a:rPr>
              <a:t> </a:t>
            </a:r>
            <a:r>
              <a:rPr lang="es-ES" sz="2400" dirty="0">
                <a:solidFill>
                  <a:srgbClr val="00B0F0"/>
                </a:solidFill>
              </a:rPr>
              <a:t>y sin derramamiento de sangre no se hace remisión.</a:t>
            </a:r>
          </a:p>
        </p:txBody>
      </p:sp>
    </p:spTree>
    <p:extLst>
      <p:ext uri="{BB962C8B-B14F-4D97-AF65-F5344CB8AC3E}">
        <p14:creationId xmlns:p14="http://schemas.microsoft.com/office/powerpoint/2010/main" val="23650988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8966" y="-27384"/>
            <a:ext cx="26927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Entonces degollará el becerro en la presencia de Jehová;</a:t>
            </a:r>
            <a:r>
              <a:rPr lang="es-ES" sz="2400" dirty="0">
                <a:solidFill>
                  <a:schemeClr val="bg1"/>
                </a:solidFill>
              </a:rPr>
              <a:t> </a:t>
            </a:r>
            <a:r>
              <a:rPr lang="es-ES" sz="2400" dirty="0">
                <a:solidFill>
                  <a:srgbClr val="00B0F0"/>
                </a:solidFill>
              </a:rPr>
              <a:t>y los sacerdotes hijos de Aarón ofrecerán la sangre, y la rociarán alrededor sobre el altar,</a:t>
            </a:r>
            <a:r>
              <a:rPr lang="es-ES" sz="2400" dirty="0">
                <a:solidFill>
                  <a:schemeClr val="bg1"/>
                </a:solidFill>
              </a:rPr>
              <a:t> </a:t>
            </a:r>
            <a:r>
              <a:rPr lang="es-ES" sz="2400" dirty="0">
                <a:solidFill>
                  <a:srgbClr val="FFFF00"/>
                </a:solidFill>
              </a:rPr>
              <a:t>el cual está a la puerta del tabernáculo de reunión.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6" name="1 CuadroTexto">
            <a:extLst>
              <a:ext uri="{FF2B5EF4-FFF2-40B4-BE49-F238E27FC236}">
                <a16:creationId xmlns:a16="http://schemas.microsoft.com/office/drawing/2014/main" id="{BDF52D42-B1EB-4981-91FE-2CFF09242F62}"/>
              </a:ext>
            </a:extLst>
          </p:cNvPr>
          <p:cNvSpPr txBox="1"/>
          <p:nvPr/>
        </p:nvSpPr>
        <p:spPr>
          <a:xfrm>
            <a:off x="5292080" y="1340768"/>
            <a:ext cx="36545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4:32,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3DCFD86-BF22-42D9-AFB2-41FEBD6120C7}"/>
              </a:ext>
            </a:extLst>
          </p:cNvPr>
          <p:cNvSpPr txBox="1"/>
          <p:nvPr/>
        </p:nvSpPr>
        <p:spPr>
          <a:xfrm>
            <a:off x="5220072" y="1806262"/>
            <a:ext cx="3888432" cy="2558842"/>
          </a:xfrm>
          <a:prstGeom prst="rect">
            <a:avLst/>
          </a:prstGeom>
          <a:noFill/>
        </p:spPr>
        <p:txBody>
          <a:bodyPr wrap="square" rtlCol="0">
            <a:spAutoFit/>
          </a:bodyPr>
          <a:lstStyle/>
          <a:p>
            <a:pPr algn="ctr">
              <a:lnSpc>
                <a:spcPts val="2400"/>
              </a:lnSpc>
            </a:pPr>
            <a:r>
              <a:rPr lang="es-ES" sz="2400" dirty="0">
                <a:solidFill>
                  <a:srgbClr val="FFFF00"/>
                </a:solidFill>
              </a:rPr>
              <a:t>Y si </a:t>
            </a:r>
            <a:r>
              <a:rPr lang="es-ES" sz="2400" u="sng" dirty="0">
                <a:solidFill>
                  <a:srgbClr val="FFFF00"/>
                </a:solidFill>
              </a:rPr>
              <a:t>por su ofrenda por el pecado</a:t>
            </a:r>
            <a:r>
              <a:rPr lang="es-ES" sz="2400" dirty="0">
                <a:solidFill>
                  <a:srgbClr val="FFFF00"/>
                </a:solidFill>
              </a:rPr>
              <a:t> trajere cordero, hembra sin defecto traerá</a:t>
            </a:r>
            <a:r>
              <a:rPr lang="es-ES" sz="2400" dirty="0">
                <a:solidFill>
                  <a:schemeClr val="bg1"/>
                </a:solidFill>
              </a:rPr>
              <a:t>. </a:t>
            </a:r>
            <a:r>
              <a:rPr lang="es-ES" sz="2400" dirty="0">
                <a:solidFill>
                  <a:srgbClr val="00B0F0"/>
                </a:solidFill>
              </a:rPr>
              <a:t>Y pondrá su mano sobre la cabeza de la ofrenda de expiación,</a:t>
            </a:r>
            <a:r>
              <a:rPr lang="es-ES" sz="2400" dirty="0">
                <a:solidFill>
                  <a:schemeClr val="bg1"/>
                </a:solidFill>
              </a:rPr>
              <a:t> </a:t>
            </a:r>
            <a:r>
              <a:rPr lang="es-ES" sz="2400" dirty="0">
                <a:solidFill>
                  <a:srgbClr val="FFFF00"/>
                </a:solidFill>
              </a:rPr>
              <a:t>y la degollará por expiación en el lugar donde se degüella el holocausto. </a:t>
            </a:r>
          </a:p>
        </p:txBody>
      </p:sp>
      <p:sp>
        <p:nvSpPr>
          <p:cNvPr id="10" name="1 CuadroTexto">
            <a:extLst>
              <a:ext uri="{FF2B5EF4-FFF2-40B4-BE49-F238E27FC236}">
                <a16:creationId xmlns:a16="http://schemas.microsoft.com/office/drawing/2014/main" id="{CFEB23CD-88A4-4DD0-AC97-1EF23602A5C4}"/>
              </a:ext>
            </a:extLst>
          </p:cNvPr>
          <p:cNvSpPr txBox="1"/>
          <p:nvPr/>
        </p:nvSpPr>
        <p:spPr>
          <a:xfrm>
            <a:off x="1113476" y="1404065"/>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074ED005-3097-4A6E-BFA1-2072DA1E8716}"/>
              </a:ext>
            </a:extLst>
          </p:cNvPr>
          <p:cNvSpPr txBox="1"/>
          <p:nvPr/>
        </p:nvSpPr>
        <p:spPr>
          <a:xfrm>
            <a:off x="35495" y="1916832"/>
            <a:ext cx="4710675" cy="1635512"/>
          </a:xfrm>
          <a:prstGeom prst="rect">
            <a:avLst/>
          </a:prstGeom>
          <a:noFill/>
        </p:spPr>
        <p:txBody>
          <a:bodyPr wrap="square" rtlCol="0">
            <a:spAutoFit/>
          </a:bodyPr>
          <a:lstStyle/>
          <a:p>
            <a:pPr algn="ctr">
              <a:lnSpc>
                <a:spcPts val="2400"/>
              </a:lnSpc>
            </a:pPr>
            <a:r>
              <a:rPr lang="es-ES" sz="2400" dirty="0">
                <a:solidFill>
                  <a:srgbClr val="FFFF00"/>
                </a:solidFill>
              </a:rPr>
              <a:t>Lo cual es símbolo para el tiempo presente,</a:t>
            </a:r>
            <a:r>
              <a:rPr lang="es-ES" sz="2400" dirty="0">
                <a:solidFill>
                  <a:schemeClr val="bg1"/>
                </a:solidFill>
              </a:rPr>
              <a:t> </a:t>
            </a:r>
            <a:r>
              <a:rPr lang="es-ES" sz="2400" dirty="0">
                <a:solidFill>
                  <a:srgbClr val="00B0F0"/>
                </a:solidFill>
              </a:rPr>
              <a:t>según el cual se presentan ofrendas y sacrificios que no pueden hacer perfecto,</a:t>
            </a:r>
            <a:r>
              <a:rPr lang="es-ES" sz="2400" dirty="0">
                <a:solidFill>
                  <a:schemeClr val="bg1"/>
                </a:solidFill>
              </a:rPr>
              <a:t> en cuanto a la conciencia, al que practica ese culto. </a:t>
            </a:r>
          </a:p>
        </p:txBody>
      </p:sp>
      <p:sp>
        <p:nvSpPr>
          <p:cNvPr id="12" name="1 CuadroTexto">
            <a:extLst>
              <a:ext uri="{FF2B5EF4-FFF2-40B4-BE49-F238E27FC236}">
                <a16:creationId xmlns:a16="http://schemas.microsoft.com/office/drawing/2014/main" id="{868F3E96-0382-47D9-9705-327DAE809BD6}"/>
              </a:ext>
            </a:extLst>
          </p:cNvPr>
          <p:cNvSpPr txBox="1"/>
          <p:nvPr/>
        </p:nvSpPr>
        <p:spPr>
          <a:xfrm>
            <a:off x="1013834" y="3492297"/>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10:4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2A7A5962-04A3-4F29-88DA-D93AC56CDB90}"/>
              </a:ext>
            </a:extLst>
          </p:cNvPr>
          <p:cNvSpPr txBox="1"/>
          <p:nvPr/>
        </p:nvSpPr>
        <p:spPr>
          <a:xfrm>
            <a:off x="446616" y="3972545"/>
            <a:ext cx="3888432" cy="1019959"/>
          </a:xfrm>
          <a:prstGeom prst="rect">
            <a:avLst/>
          </a:prstGeom>
          <a:noFill/>
        </p:spPr>
        <p:txBody>
          <a:bodyPr wrap="square" rtlCol="0">
            <a:spAutoFit/>
          </a:bodyPr>
          <a:lstStyle/>
          <a:p>
            <a:pPr algn="ctr">
              <a:lnSpc>
                <a:spcPts val="2400"/>
              </a:lnSpc>
            </a:pPr>
            <a:r>
              <a:rPr lang="es-ES" sz="2400" dirty="0">
                <a:solidFill>
                  <a:srgbClr val="FFFF00"/>
                </a:solidFill>
              </a:rPr>
              <a:t>Porque la sangre de los toros y de los machos cabríos </a:t>
            </a:r>
            <a:r>
              <a:rPr lang="es-ES" sz="2400" dirty="0">
                <a:solidFill>
                  <a:schemeClr val="bg1"/>
                </a:solidFill>
              </a:rPr>
              <a:t>no puede quitar los pecados.</a:t>
            </a:r>
          </a:p>
        </p:txBody>
      </p:sp>
      <p:sp>
        <p:nvSpPr>
          <p:cNvPr id="14" name="1 CuadroTexto">
            <a:extLst>
              <a:ext uri="{FF2B5EF4-FFF2-40B4-BE49-F238E27FC236}">
                <a16:creationId xmlns:a16="http://schemas.microsoft.com/office/drawing/2014/main" id="{FBCE8077-C0E7-4704-B10D-15941ADFA979}"/>
              </a:ext>
            </a:extLst>
          </p:cNvPr>
          <p:cNvSpPr txBox="1"/>
          <p:nvPr/>
        </p:nvSpPr>
        <p:spPr>
          <a:xfrm>
            <a:off x="3208967" y="5462243"/>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8F278E20-7318-4446-B5D0-CF95184346DD}"/>
              </a:ext>
            </a:extLst>
          </p:cNvPr>
          <p:cNvSpPr txBox="1"/>
          <p:nvPr/>
        </p:nvSpPr>
        <p:spPr>
          <a:xfrm>
            <a:off x="35495" y="6029185"/>
            <a:ext cx="9108505" cy="712183"/>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 casi todo es purificado, según la ley, con sangre;</a:t>
            </a:r>
            <a:r>
              <a:rPr lang="es-ES" sz="2400" dirty="0">
                <a:solidFill>
                  <a:schemeClr val="bg1"/>
                </a:solidFill>
              </a:rPr>
              <a:t> </a:t>
            </a:r>
            <a:r>
              <a:rPr lang="es-ES" sz="2400" dirty="0">
                <a:solidFill>
                  <a:srgbClr val="00B0F0"/>
                </a:solidFill>
              </a:rPr>
              <a:t>y sin derramamiento de sangre no se hace remisión.</a:t>
            </a:r>
          </a:p>
        </p:txBody>
      </p:sp>
    </p:spTree>
    <p:extLst>
      <p:ext uri="{BB962C8B-B14F-4D97-AF65-F5344CB8AC3E}">
        <p14:creationId xmlns:p14="http://schemas.microsoft.com/office/powerpoint/2010/main" val="3378050150"/>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08966" y="-27384"/>
            <a:ext cx="269278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1:5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Entonces degollará el becerro en la presencia de Jehová;</a:t>
            </a:r>
            <a:r>
              <a:rPr lang="es-ES" sz="2400" dirty="0">
                <a:solidFill>
                  <a:schemeClr val="bg1"/>
                </a:solidFill>
              </a:rPr>
              <a:t> </a:t>
            </a:r>
            <a:r>
              <a:rPr lang="es-ES" sz="2400" dirty="0">
                <a:solidFill>
                  <a:srgbClr val="00B0F0"/>
                </a:solidFill>
              </a:rPr>
              <a:t>y los sacerdotes hijos de Aarón ofrecerán la sangre, y la rociarán alrededor sobre el altar,</a:t>
            </a:r>
            <a:r>
              <a:rPr lang="es-ES" sz="2400" dirty="0">
                <a:solidFill>
                  <a:schemeClr val="bg1"/>
                </a:solidFill>
              </a:rPr>
              <a:t> </a:t>
            </a:r>
            <a:r>
              <a:rPr lang="es-ES" sz="2400" dirty="0">
                <a:solidFill>
                  <a:srgbClr val="FFFF00"/>
                </a:solidFill>
              </a:rPr>
              <a:t>el cual está a la puerta del tabernáculo de reunión.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6" name="1 CuadroTexto">
            <a:extLst>
              <a:ext uri="{FF2B5EF4-FFF2-40B4-BE49-F238E27FC236}">
                <a16:creationId xmlns:a16="http://schemas.microsoft.com/office/drawing/2014/main" id="{BDF52D42-B1EB-4981-91FE-2CFF09242F62}"/>
              </a:ext>
            </a:extLst>
          </p:cNvPr>
          <p:cNvSpPr txBox="1"/>
          <p:nvPr/>
        </p:nvSpPr>
        <p:spPr>
          <a:xfrm>
            <a:off x="5292080" y="1340768"/>
            <a:ext cx="36545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4:32,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3DCFD86-BF22-42D9-AFB2-41FEBD6120C7}"/>
              </a:ext>
            </a:extLst>
          </p:cNvPr>
          <p:cNvSpPr txBox="1"/>
          <p:nvPr/>
        </p:nvSpPr>
        <p:spPr>
          <a:xfrm>
            <a:off x="5220072" y="1806262"/>
            <a:ext cx="3888432" cy="2558842"/>
          </a:xfrm>
          <a:prstGeom prst="rect">
            <a:avLst/>
          </a:prstGeom>
          <a:noFill/>
        </p:spPr>
        <p:txBody>
          <a:bodyPr wrap="square" rtlCol="0">
            <a:spAutoFit/>
          </a:bodyPr>
          <a:lstStyle/>
          <a:p>
            <a:pPr algn="ctr">
              <a:lnSpc>
                <a:spcPts val="2400"/>
              </a:lnSpc>
            </a:pPr>
            <a:r>
              <a:rPr lang="es-ES" sz="2400" dirty="0">
                <a:solidFill>
                  <a:srgbClr val="FFFF00"/>
                </a:solidFill>
              </a:rPr>
              <a:t>Y si </a:t>
            </a:r>
            <a:r>
              <a:rPr lang="es-ES" sz="2400" u="sng" dirty="0">
                <a:solidFill>
                  <a:srgbClr val="FFFF00"/>
                </a:solidFill>
              </a:rPr>
              <a:t>por su ofrenda por el pecado</a:t>
            </a:r>
            <a:r>
              <a:rPr lang="es-ES" sz="2400" dirty="0">
                <a:solidFill>
                  <a:srgbClr val="FFFF00"/>
                </a:solidFill>
              </a:rPr>
              <a:t> trajere cordero, hembra sin defecto traerá</a:t>
            </a:r>
            <a:r>
              <a:rPr lang="es-ES" sz="2400" dirty="0">
                <a:solidFill>
                  <a:schemeClr val="bg1"/>
                </a:solidFill>
              </a:rPr>
              <a:t>. </a:t>
            </a:r>
            <a:r>
              <a:rPr lang="es-ES" sz="2400" dirty="0">
                <a:solidFill>
                  <a:srgbClr val="00B0F0"/>
                </a:solidFill>
              </a:rPr>
              <a:t>Y pondrá su mano sobre la cabeza de la ofrenda de expiación,</a:t>
            </a:r>
            <a:r>
              <a:rPr lang="es-ES" sz="2400" dirty="0">
                <a:solidFill>
                  <a:schemeClr val="bg1"/>
                </a:solidFill>
              </a:rPr>
              <a:t> </a:t>
            </a:r>
            <a:r>
              <a:rPr lang="es-ES" sz="2400" dirty="0">
                <a:solidFill>
                  <a:srgbClr val="FFFF00"/>
                </a:solidFill>
              </a:rPr>
              <a:t>y la degollará por expiación en el lugar donde se degüella el holocausto. </a:t>
            </a:r>
          </a:p>
        </p:txBody>
      </p:sp>
      <p:sp>
        <p:nvSpPr>
          <p:cNvPr id="10" name="1 CuadroTexto">
            <a:extLst>
              <a:ext uri="{FF2B5EF4-FFF2-40B4-BE49-F238E27FC236}">
                <a16:creationId xmlns:a16="http://schemas.microsoft.com/office/drawing/2014/main" id="{CFEB23CD-88A4-4DD0-AC97-1EF23602A5C4}"/>
              </a:ext>
            </a:extLst>
          </p:cNvPr>
          <p:cNvSpPr txBox="1"/>
          <p:nvPr/>
        </p:nvSpPr>
        <p:spPr>
          <a:xfrm>
            <a:off x="1113476" y="1404065"/>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074ED005-3097-4A6E-BFA1-2072DA1E8716}"/>
              </a:ext>
            </a:extLst>
          </p:cNvPr>
          <p:cNvSpPr txBox="1"/>
          <p:nvPr/>
        </p:nvSpPr>
        <p:spPr>
          <a:xfrm>
            <a:off x="35495" y="1916832"/>
            <a:ext cx="4710675" cy="1635512"/>
          </a:xfrm>
          <a:prstGeom prst="rect">
            <a:avLst/>
          </a:prstGeom>
          <a:noFill/>
        </p:spPr>
        <p:txBody>
          <a:bodyPr wrap="square" rtlCol="0">
            <a:spAutoFit/>
          </a:bodyPr>
          <a:lstStyle/>
          <a:p>
            <a:pPr algn="ctr">
              <a:lnSpc>
                <a:spcPts val="2400"/>
              </a:lnSpc>
            </a:pPr>
            <a:r>
              <a:rPr lang="es-ES" sz="2400" dirty="0">
                <a:solidFill>
                  <a:srgbClr val="FFFF00"/>
                </a:solidFill>
              </a:rPr>
              <a:t>Lo cual es símbolo para el tiempo presente,</a:t>
            </a:r>
            <a:r>
              <a:rPr lang="es-ES" sz="2400" dirty="0">
                <a:solidFill>
                  <a:schemeClr val="bg1"/>
                </a:solidFill>
              </a:rPr>
              <a:t> </a:t>
            </a:r>
            <a:r>
              <a:rPr lang="es-ES" sz="2400" dirty="0">
                <a:solidFill>
                  <a:srgbClr val="00B0F0"/>
                </a:solidFill>
              </a:rPr>
              <a:t>según el cual se presentan ofrendas y sacrificios que no pueden hacer perfecto,</a:t>
            </a:r>
            <a:r>
              <a:rPr lang="es-ES" sz="2400" dirty="0">
                <a:solidFill>
                  <a:schemeClr val="bg1"/>
                </a:solidFill>
              </a:rPr>
              <a:t> en cuanto a la conciencia, al que practica ese culto. </a:t>
            </a:r>
          </a:p>
        </p:txBody>
      </p:sp>
      <p:sp>
        <p:nvSpPr>
          <p:cNvPr id="12" name="1 CuadroTexto">
            <a:extLst>
              <a:ext uri="{FF2B5EF4-FFF2-40B4-BE49-F238E27FC236}">
                <a16:creationId xmlns:a16="http://schemas.microsoft.com/office/drawing/2014/main" id="{868F3E96-0382-47D9-9705-327DAE809BD6}"/>
              </a:ext>
            </a:extLst>
          </p:cNvPr>
          <p:cNvSpPr txBox="1"/>
          <p:nvPr/>
        </p:nvSpPr>
        <p:spPr>
          <a:xfrm>
            <a:off x="1013834" y="3492297"/>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10:4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2A7A5962-04A3-4F29-88DA-D93AC56CDB90}"/>
              </a:ext>
            </a:extLst>
          </p:cNvPr>
          <p:cNvSpPr txBox="1"/>
          <p:nvPr/>
        </p:nvSpPr>
        <p:spPr>
          <a:xfrm>
            <a:off x="446616" y="3972545"/>
            <a:ext cx="3888432" cy="1019959"/>
          </a:xfrm>
          <a:prstGeom prst="rect">
            <a:avLst/>
          </a:prstGeom>
          <a:noFill/>
        </p:spPr>
        <p:txBody>
          <a:bodyPr wrap="square" rtlCol="0">
            <a:spAutoFit/>
          </a:bodyPr>
          <a:lstStyle/>
          <a:p>
            <a:pPr algn="ctr">
              <a:lnSpc>
                <a:spcPts val="2400"/>
              </a:lnSpc>
            </a:pPr>
            <a:r>
              <a:rPr lang="es-ES" sz="2400" dirty="0">
                <a:solidFill>
                  <a:srgbClr val="FFFF00"/>
                </a:solidFill>
              </a:rPr>
              <a:t>Porque la sangre de los toros y de los machos cabríos </a:t>
            </a:r>
            <a:r>
              <a:rPr lang="es-ES" sz="2400" dirty="0">
                <a:solidFill>
                  <a:srgbClr val="00B0F0"/>
                </a:solidFill>
              </a:rPr>
              <a:t>no puede quitar los pecados.</a:t>
            </a:r>
          </a:p>
        </p:txBody>
      </p:sp>
      <p:sp>
        <p:nvSpPr>
          <p:cNvPr id="14" name="1 CuadroTexto">
            <a:extLst>
              <a:ext uri="{FF2B5EF4-FFF2-40B4-BE49-F238E27FC236}">
                <a16:creationId xmlns:a16="http://schemas.microsoft.com/office/drawing/2014/main" id="{FBCE8077-C0E7-4704-B10D-15941ADFA979}"/>
              </a:ext>
            </a:extLst>
          </p:cNvPr>
          <p:cNvSpPr txBox="1"/>
          <p:nvPr/>
        </p:nvSpPr>
        <p:spPr>
          <a:xfrm>
            <a:off x="3208967" y="5462243"/>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8F278E20-7318-4446-B5D0-CF95184346DD}"/>
              </a:ext>
            </a:extLst>
          </p:cNvPr>
          <p:cNvSpPr txBox="1"/>
          <p:nvPr/>
        </p:nvSpPr>
        <p:spPr>
          <a:xfrm>
            <a:off x="35495" y="6029185"/>
            <a:ext cx="9108505" cy="712183"/>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 casi todo es purificado, según la ley, con sangre;</a:t>
            </a:r>
            <a:r>
              <a:rPr lang="es-ES" sz="2400" dirty="0">
                <a:solidFill>
                  <a:schemeClr val="bg1"/>
                </a:solidFill>
              </a:rPr>
              <a:t> </a:t>
            </a:r>
            <a:r>
              <a:rPr lang="es-ES" sz="2400" dirty="0">
                <a:solidFill>
                  <a:srgbClr val="00B0F0"/>
                </a:solidFill>
              </a:rPr>
              <a:t>y sin derramamiento de sangre no se hace remisión.</a:t>
            </a:r>
          </a:p>
        </p:txBody>
      </p:sp>
    </p:spTree>
    <p:extLst>
      <p:ext uri="{BB962C8B-B14F-4D97-AF65-F5344CB8AC3E}">
        <p14:creationId xmlns:p14="http://schemas.microsoft.com/office/powerpoint/2010/main" val="3799413836"/>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95430" y="-27384"/>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53:7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chemeClr val="bg1"/>
                </a:solidFill>
              </a:rPr>
              <a:t>Angustiado él, y afligido, no abrió su boca; como cordero fue llevado al matadero; y como oveja delante de sus trasquiladores, enmudeció, y no abrió su boca.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6" name="1 CuadroTexto">
            <a:extLst>
              <a:ext uri="{FF2B5EF4-FFF2-40B4-BE49-F238E27FC236}">
                <a16:creationId xmlns:a16="http://schemas.microsoft.com/office/drawing/2014/main" id="{BDF52D42-B1EB-4981-91FE-2CFF09242F62}"/>
              </a:ext>
            </a:extLst>
          </p:cNvPr>
          <p:cNvSpPr txBox="1"/>
          <p:nvPr/>
        </p:nvSpPr>
        <p:spPr>
          <a:xfrm>
            <a:off x="5292080" y="1340768"/>
            <a:ext cx="36545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4:32,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3DCFD86-BF22-42D9-AFB2-41FEBD6120C7}"/>
              </a:ext>
            </a:extLst>
          </p:cNvPr>
          <p:cNvSpPr txBox="1"/>
          <p:nvPr/>
        </p:nvSpPr>
        <p:spPr>
          <a:xfrm>
            <a:off x="5220072" y="1806262"/>
            <a:ext cx="3888432" cy="2558842"/>
          </a:xfrm>
          <a:prstGeom prst="rect">
            <a:avLst/>
          </a:prstGeom>
          <a:noFill/>
        </p:spPr>
        <p:txBody>
          <a:bodyPr wrap="square" rtlCol="0">
            <a:spAutoFit/>
          </a:bodyPr>
          <a:lstStyle/>
          <a:p>
            <a:pPr algn="ctr">
              <a:lnSpc>
                <a:spcPts val="2400"/>
              </a:lnSpc>
            </a:pPr>
            <a:r>
              <a:rPr lang="es-ES" sz="2400" dirty="0">
                <a:solidFill>
                  <a:srgbClr val="FFFF00"/>
                </a:solidFill>
              </a:rPr>
              <a:t>Y si </a:t>
            </a:r>
            <a:r>
              <a:rPr lang="es-ES" sz="2400" u="sng" dirty="0">
                <a:solidFill>
                  <a:srgbClr val="FFFF00"/>
                </a:solidFill>
              </a:rPr>
              <a:t>por su ofrenda por el pecado</a:t>
            </a:r>
            <a:r>
              <a:rPr lang="es-ES" sz="2400" dirty="0">
                <a:solidFill>
                  <a:srgbClr val="FFFF00"/>
                </a:solidFill>
              </a:rPr>
              <a:t> trajere cordero, hembra sin defecto traerá</a:t>
            </a:r>
            <a:r>
              <a:rPr lang="es-ES" sz="2400" dirty="0">
                <a:solidFill>
                  <a:schemeClr val="bg1"/>
                </a:solidFill>
              </a:rPr>
              <a:t>. </a:t>
            </a:r>
            <a:r>
              <a:rPr lang="es-ES" sz="2400" dirty="0">
                <a:solidFill>
                  <a:srgbClr val="00B0F0"/>
                </a:solidFill>
              </a:rPr>
              <a:t>Y pondrá su mano sobre la cabeza de la ofrenda de expiación,</a:t>
            </a:r>
            <a:r>
              <a:rPr lang="es-ES" sz="2400" dirty="0">
                <a:solidFill>
                  <a:schemeClr val="bg1"/>
                </a:solidFill>
              </a:rPr>
              <a:t> </a:t>
            </a:r>
            <a:r>
              <a:rPr lang="es-ES" sz="2400" dirty="0">
                <a:solidFill>
                  <a:srgbClr val="FFFF00"/>
                </a:solidFill>
              </a:rPr>
              <a:t>y la degollará por expiación en el lugar donde se degüella el holocausto. </a:t>
            </a:r>
          </a:p>
        </p:txBody>
      </p:sp>
      <p:sp>
        <p:nvSpPr>
          <p:cNvPr id="10" name="1 CuadroTexto">
            <a:extLst>
              <a:ext uri="{FF2B5EF4-FFF2-40B4-BE49-F238E27FC236}">
                <a16:creationId xmlns:a16="http://schemas.microsoft.com/office/drawing/2014/main" id="{CFEB23CD-88A4-4DD0-AC97-1EF23602A5C4}"/>
              </a:ext>
            </a:extLst>
          </p:cNvPr>
          <p:cNvSpPr txBox="1"/>
          <p:nvPr/>
        </p:nvSpPr>
        <p:spPr>
          <a:xfrm>
            <a:off x="1113476" y="1404065"/>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074ED005-3097-4A6E-BFA1-2072DA1E8716}"/>
              </a:ext>
            </a:extLst>
          </p:cNvPr>
          <p:cNvSpPr txBox="1"/>
          <p:nvPr/>
        </p:nvSpPr>
        <p:spPr>
          <a:xfrm>
            <a:off x="35495" y="1916832"/>
            <a:ext cx="4710675" cy="1635512"/>
          </a:xfrm>
          <a:prstGeom prst="rect">
            <a:avLst/>
          </a:prstGeom>
          <a:noFill/>
        </p:spPr>
        <p:txBody>
          <a:bodyPr wrap="square" rtlCol="0">
            <a:spAutoFit/>
          </a:bodyPr>
          <a:lstStyle/>
          <a:p>
            <a:pPr algn="ctr">
              <a:lnSpc>
                <a:spcPts val="2400"/>
              </a:lnSpc>
            </a:pPr>
            <a:r>
              <a:rPr lang="es-ES" sz="2400" dirty="0">
                <a:solidFill>
                  <a:srgbClr val="FFFF00"/>
                </a:solidFill>
              </a:rPr>
              <a:t>Lo cual es símbolo para el tiempo presente,</a:t>
            </a:r>
            <a:r>
              <a:rPr lang="es-ES" sz="2400" dirty="0">
                <a:solidFill>
                  <a:schemeClr val="bg1"/>
                </a:solidFill>
              </a:rPr>
              <a:t> </a:t>
            </a:r>
            <a:r>
              <a:rPr lang="es-ES" sz="2400" dirty="0">
                <a:solidFill>
                  <a:srgbClr val="00B0F0"/>
                </a:solidFill>
              </a:rPr>
              <a:t>según el cual se presentan ofrendas y sacrificios que no pueden hacer perfecto,</a:t>
            </a:r>
            <a:r>
              <a:rPr lang="es-ES" sz="2400" dirty="0">
                <a:solidFill>
                  <a:schemeClr val="bg1"/>
                </a:solidFill>
              </a:rPr>
              <a:t> en cuanto a la conciencia, al que practica ese culto. </a:t>
            </a:r>
          </a:p>
        </p:txBody>
      </p:sp>
      <p:sp>
        <p:nvSpPr>
          <p:cNvPr id="12" name="1 CuadroTexto">
            <a:extLst>
              <a:ext uri="{FF2B5EF4-FFF2-40B4-BE49-F238E27FC236}">
                <a16:creationId xmlns:a16="http://schemas.microsoft.com/office/drawing/2014/main" id="{868F3E96-0382-47D9-9705-327DAE809BD6}"/>
              </a:ext>
            </a:extLst>
          </p:cNvPr>
          <p:cNvSpPr txBox="1"/>
          <p:nvPr/>
        </p:nvSpPr>
        <p:spPr>
          <a:xfrm>
            <a:off x="1013834" y="3492297"/>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10:4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2A7A5962-04A3-4F29-88DA-D93AC56CDB90}"/>
              </a:ext>
            </a:extLst>
          </p:cNvPr>
          <p:cNvSpPr txBox="1"/>
          <p:nvPr/>
        </p:nvSpPr>
        <p:spPr>
          <a:xfrm>
            <a:off x="446616" y="3972545"/>
            <a:ext cx="3888432" cy="1019959"/>
          </a:xfrm>
          <a:prstGeom prst="rect">
            <a:avLst/>
          </a:prstGeom>
          <a:noFill/>
        </p:spPr>
        <p:txBody>
          <a:bodyPr wrap="square" rtlCol="0">
            <a:spAutoFit/>
          </a:bodyPr>
          <a:lstStyle/>
          <a:p>
            <a:pPr algn="ctr">
              <a:lnSpc>
                <a:spcPts val="2400"/>
              </a:lnSpc>
            </a:pPr>
            <a:r>
              <a:rPr lang="es-ES" sz="2400" dirty="0">
                <a:solidFill>
                  <a:srgbClr val="FFFF00"/>
                </a:solidFill>
              </a:rPr>
              <a:t>Porque la sangre de los toros y de los machos cabríos </a:t>
            </a:r>
            <a:r>
              <a:rPr lang="es-ES" sz="2400" dirty="0">
                <a:solidFill>
                  <a:srgbClr val="00B0F0"/>
                </a:solidFill>
              </a:rPr>
              <a:t>no puede quitar los pecados.</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3208967" y="5462243"/>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35495" y="6029185"/>
            <a:ext cx="9108505" cy="712183"/>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 casi todo es purificado, según la ley, con sangre;</a:t>
            </a:r>
            <a:r>
              <a:rPr lang="es-ES" sz="2400" dirty="0">
                <a:solidFill>
                  <a:schemeClr val="bg1"/>
                </a:solidFill>
              </a:rPr>
              <a:t> </a:t>
            </a:r>
            <a:r>
              <a:rPr lang="es-ES" sz="2400" dirty="0">
                <a:solidFill>
                  <a:srgbClr val="00B0F0"/>
                </a:solidFill>
              </a:rPr>
              <a:t>y sin derramamiento de sangre no se hace remisión.</a:t>
            </a:r>
          </a:p>
        </p:txBody>
      </p:sp>
    </p:spTree>
    <p:extLst>
      <p:ext uri="{BB962C8B-B14F-4D97-AF65-F5344CB8AC3E}">
        <p14:creationId xmlns:p14="http://schemas.microsoft.com/office/powerpoint/2010/main" val="19399861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95430" y="-27384"/>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53:7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Angustiado él, y afligido, no abrió su boca; </a:t>
            </a:r>
            <a:r>
              <a:rPr lang="es-ES" sz="2400" dirty="0">
                <a:solidFill>
                  <a:schemeClr val="bg1"/>
                </a:solidFill>
              </a:rPr>
              <a:t>como cordero fue llevado al matadero; y como oveja delante de sus trasquiladores, enmudeció, y no abrió su boca.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6" name="1 CuadroTexto">
            <a:extLst>
              <a:ext uri="{FF2B5EF4-FFF2-40B4-BE49-F238E27FC236}">
                <a16:creationId xmlns:a16="http://schemas.microsoft.com/office/drawing/2014/main" id="{BDF52D42-B1EB-4981-91FE-2CFF09242F62}"/>
              </a:ext>
            </a:extLst>
          </p:cNvPr>
          <p:cNvSpPr txBox="1"/>
          <p:nvPr/>
        </p:nvSpPr>
        <p:spPr>
          <a:xfrm>
            <a:off x="5292080" y="1340768"/>
            <a:ext cx="36545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4:32,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3DCFD86-BF22-42D9-AFB2-41FEBD6120C7}"/>
              </a:ext>
            </a:extLst>
          </p:cNvPr>
          <p:cNvSpPr txBox="1"/>
          <p:nvPr/>
        </p:nvSpPr>
        <p:spPr>
          <a:xfrm>
            <a:off x="5220072" y="1806262"/>
            <a:ext cx="3888432" cy="2558842"/>
          </a:xfrm>
          <a:prstGeom prst="rect">
            <a:avLst/>
          </a:prstGeom>
          <a:noFill/>
        </p:spPr>
        <p:txBody>
          <a:bodyPr wrap="square" rtlCol="0">
            <a:spAutoFit/>
          </a:bodyPr>
          <a:lstStyle/>
          <a:p>
            <a:pPr algn="ctr">
              <a:lnSpc>
                <a:spcPts val="2400"/>
              </a:lnSpc>
            </a:pPr>
            <a:r>
              <a:rPr lang="es-ES" sz="2400" dirty="0">
                <a:solidFill>
                  <a:srgbClr val="FFFF00"/>
                </a:solidFill>
              </a:rPr>
              <a:t>Y si </a:t>
            </a:r>
            <a:r>
              <a:rPr lang="es-ES" sz="2400" u="sng" dirty="0">
                <a:solidFill>
                  <a:srgbClr val="FFFF00"/>
                </a:solidFill>
              </a:rPr>
              <a:t>por su ofrenda por el pecado</a:t>
            </a:r>
            <a:r>
              <a:rPr lang="es-ES" sz="2400" dirty="0">
                <a:solidFill>
                  <a:srgbClr val="FFFF00"/>
                </a:solidFill>
              </a:rPr>
              <a:t> trajere cordero, hembra sin defecto traerá</a:t>
            </a:r>
            <a:r>
              <a:rPr lang="es-ES" sz="2400" dirty="0">
                <a:solidFill>
                  <a:schemeClr val="bg1"/>
                </a:solidFill>
              </a:rPr>
              <a:t>. </a:t>
            </a:r>
            <a:r>
              <a:rPr lang="es-ES" sz="2400" dirty="0">
                <a:solidFill>
                  <a:srgbClr val="00B0F0"/>
                </a:solidFill>
              </a:rPr>
              <a:t>Y pondrá su mano sobre la cabeza de la ofrenda de expiación,</a:t>
            </a:r>
            <a:r>
              <a:rPr lang="es-ES" sz="2400" dirty="0">
                <a:solidFill>
                  <a:schemeClr val="bg1"/>
                </a:solidFill>
              </a:rPr>
              <a:t> </a:t>
            </a:r>
            <a:r>
              <a:rPr lang="es-ES" sz="2400" dirty="0">
                <a:solidFill>
                  <a:srgbClr val="FFFF00"/>
                </a:solidFill>
              </a:rPr>
              <a:t>y la degollará por expiación en el lugar donde se degüella el holocausto. </a:t>
            </a:r>
          </a:p>
        </p:txBody>
      </p:sp>
      <p:sp>
        <p:nvSpPr>
          <p:cNvPr id="10" name="1 CuadroTexto">
            <a:extLst>
              <a:ext uri="{FF2B5EF4-FFF2-40B4-BE49-F238E27FC236}">
                <a16:creationId xmlns:a16="http://schemas.microsoft.com/office/drawing/2014/main" id="{CFEB23CD-88A4-4DD0-AC97-1EF23602A5C4}"/>
              </a:ext>
            </a:extLst>
          </p:cNvPr>
          <p:cNvSpPr txBox="1"/>
          <p:nvPr/>
        </p:nvSpPr>
        <p:spPr>
          <a:xfrm>
            <a:off x="1113476" y="1404065"/>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074ED005-3097-4A6E-BFA1-2072DA1E8716}"/>
              </a:ext>
            </a:extLst>
          </p:cNvPr>
          <p:cNvSpPr txBox="1"/>
          <p:nvPr/>
        </p:nvSpPr>
        <p:spPr>
          <a:xfrm>
            <a:off x="35495" y="1916832"/>
            <a:ext cx="4710675" cy="1635512"/>
          </a:xfrm>
          <a:prstGeom prst="rect">
            <a:avLst/>
          </a:prstGeom>
          <a:noFill/>
        </p:spPr>
        <p:txBody>
          <a:bodyPr wrap="square" rtlCol="0">
            <a:spAutoFit/>
          </a:bodyPr>
          <a:lstStyle/>
          <a:p>
            <a:pPr algn="ctr">
              <a:lnSpc>
                <a:spcPts val="2400"/>
              </a:lnSpc>
            </a:pPr>
            <a:r>
              <a:rPr lang="es-ES" sz="2400" dirty="0">
                <a:solidFill>
                  <a:srgbClr val="FFFF00"/>
                </a:solidFill>
              </a:rPr>
              <a:t>Lo cual es símbolo para el tiempo presente,</a:t>
            </a:r>
            <a:r>
              <a:rPr lang="es-ES" sz="2400" dirty="0">
                <a:solidFill>
                  <a:schemeClr val="bg1"/>
                </a:solidFill>
              </a:rPr>
              <a:t> </a:t>
            </a:r>
            <a:r>
              <a:rPr lang="es-ES" sz="2400" dirty="0">
                <a:solidFill>
                  <a:srgbClr val="00B0F0"/>
                </a:solidFill>
              </a:rPr>
              <a:t>según el cual se presentan ofrendas y sacrificios que no pueden hacer perfecto,</a:t>
            </a:r>
            <a:r>
              <a:rPr lang="es-ES" sz="2400" dirty="0">
                <a:solidFill>
                  <a:schemeClr val="bg1"/>
                </a:solidFill>
              </a:rPr>
              <a:t> en cuanto a la conciencia, al que practica ese culto. </a:t>
            </a:r>
          </a:p>
        </p:txBody>
      </p:sp>
      <p:sp>
        <p:nvSpPr>
          <p:cNvPr id="12" name="1 CuadroTexto">
            <a:extLst>
              <a:ext uri="{FF2B5EF4-FFF2-40B4-BE49-F238E27FC236}">
                <a16:creationId xmlns:a16="http://schemas.microsoft.com/office/drawing/2014/main" id="{868F3E96-0382-47D9-9705-327DAE809BD6}"/>
              </a:ext>
            </a:extLst>
          </p:cNvPr>
          <p:cNvSpPr txBox="1"/>
          <p:nvPr/>
        </p:nvSpPr>
        <p:spPr>
          <a:xfrm>
            <a:off x="1013834" y="3492297"/>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10:4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2A7A5962-04A3-4F29-88DA-D93AC56CDB90}"/>
              </a:ext>
            </a:extLst>
          </p:cNvPr>
          <p:cNvSpPr txBox="1"/>
          <p:nvPr/>
        </p:nvSpPr>
        <p:spPr>
          <a:xfrm>
            <a:off x="446616" y="3972545"/>
            <a:ext cx="3888432" cy="1019959"/>
          </a:xfrm>
          <a:prstGeom prst="rect">
            <a:avLst/>
          </a:prstGeom>
          <a:noFill/>
        </p:spPr>
        <p:txBody>
          <a:bodyPr wrap="square" rtlCol="0">
            <a:spAutoFit/>
          </a:bodyPr>
          <a:lstStyle/>
          <a:p>
            <a:pPr algn="ctr">
              <a:lnSpc>
                <a:spcPts val="2400"/>
              </a:lnSpc>
            </a:pPr>
            <a:r>
              <a:rPr lang="es-ES" sz="2400" dirty="0">
                <a:solidFill>
                  <a:srgbClr val="FFFF00"/>
                </a:solidFill>
              </a:rPr>
              <a:t>Porque la sangre de los toros y de los machos cabríos </a:t>
            </a:r>
            <a:r>
              <a:rPr lang="es-ES" sz="2400" dirty="0">
                <a:solidFill>
                  <a:srgbClr val="00B0F0"/>
                </a:solidFill>
              </a:rPr>
              <a:t>no puede quitar los pecados.</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3208967" y="5462243"/>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35495" y="6029185"/>
            <a:ext cx="9108505" cy="712183"/>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 casi todo es purificado, según la ley, con sangre;</a:t>
            </a:r>
            <a:r>
              <a:rPr lang="es-ES" sz="2400" dirty="0">
                <a:solidFill>
                  <a:schemeClr val="bg1"/>
                </a:solidFill>
              </a:rPr>
              <a:t> </a:t>
            </a:r>
            <a:r>
              <a:rPr lang="es-ES" sz="2400" dirty="0">
                <a:solidFill>
                  <a:srgbClr val="00B0F0"/>
                </a:solidFill>
              </a:rPr>
              <a:t>y sin derramamiento de sangre no se hace remisión.</a:t>
            </a:r>
          </a:p>
        </p:txBody>
      </p:sp>
    </p:spTree>
    <p:extLst>
      <p:ext uri="{BB962C8B-B14F-4D97-AF65-F5344CB8AC3E}">
        <p14:creationId xmlns:p14="http://schemas.microsoft.com/office/powerpoint/2010/main" val="378074050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95430" y="-27384"/>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53:7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Angustiado él, y afligido, no abrió su boca; </a:t>
            </a:r>
            <a:r>
              <a:rPr lang="es-ES" sz="2400" dirty="0">
                <a:solidFill>
                  <a:srgbClr val="00B0F0"/>
                </a:solidFill>
              </a:rPr>
              <a:t>como cordero fue llevado al matadero; </a:t>
            </a:r>
            <a:r>
              <a:rPr lang="es-ES" sz="2400" dirty="0">
                <a:solidFill>
                  <a:schemeClr val="bg1"/>
                </a:solidFill>
              </a:rPr>
              <a:t>y como oveja delante de sus trasquiladores, enmudeció, y no abrió su boca.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6" name="1 CuadroTexto">
            <a:extLst>
              <a:ext uri="{FF2B5EF4-FFF2-40B4-BE49-F238E27FC236}">
                <a16:creationId xmlns:a16="http://schemas.microsoft.com/office/drawing/2014/main" id="{BDF52D42-B1EB-4981-91FE-2CFF09242F62}"/>
              </a:ext>
            </a:extLst>
          </p:cNvPr>
          <p:cNvSpPr txBox="1"/>
          <p:nvPr/>
        </p:nvSpPr>
        <p:spPr>
          <a:xfrm>
            <a:off x="5292080" y="1340768"/>
            <a:ext cx="36545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4:32,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3DCFD86-BF22-42D9-AFB2-41FEBD6120C7}"/>
              </a:ext>
            </a:extLst>
          </p:cNvPr>
          <p:cNvSpPr txBox="1"/>
          <p:nvPr/>
        </p:nvSpPr>
        <p:spPr>
          <a:xfrm>
            <a:off x="5220072" y="1806262"/>
            <a:ext cx="3888432" cy="2558842"/>
          </a:xfrm>
          <a:prstGeom prst="rect">
            <a:avLst/>
          </a:prstGeom>
          <a:noFill/>
        </p:spPr>
        <p:txBody>
          <a:bodyPr wrap="square" rtlCol="0">
            <a:spAutoFit/>
          </a:bodyPr>
          <a:lstStyle/>
          <a:p>
            <a:pPr algn="ctr">
              <a:lnSpc>
                <a:spcPts val="2400"/>
              </a:lnSpc>
            </a:pPr>
            <a:r>
              <a:rPr lang="es-ES" sz="2400" dirty="0">
                <a:solidFill>
                  <a:srgbClr val="FFFF00"/>
                </a:solidFill>
              </a:rPr>
              <a:t>Y si </a:t>
            </a:r>
            <a:r>
              <a:rPr lang="es-ES" sz="2400" u="sng" dirty="0">
                <a:solidFill>
                  <a:srgbClr val="FFFF00"/>
                </a:solidFill>
              </a:rPr>
              <a:t>por su ofrenda por el pecado</a:t>
            </a:r>
            <a:r>
              <a:rPr lang="es-ES" sz="2400" dirty="0">
                <a:solidFill>
                  <a:srgbClr val="FFFF00"/>
                </a:solidFill>
              </a:rPr>
              <a:t> trajere cordero, hembra sin defecto traerá</a:t>
            </a:r>
            <a:r>
              <a:rPr lang="es-ES" sz="2400" dirty="0">
                <a:solidFill>
                  <a:schemeClr val="bg1"/>
                </a:solidFill>
              </a:rPr>
              <a:t>. </a:t>
            </a:r>
            <a:r>
              <a:rPr lang="es-ES" sz="2400" dirty="0">
                <a:solidFill>
                  <a:srgbClr val="00B0F0"/>
                </a:solidFill>
              </a:rPr>
              <a:t>Y pondrá su mano sobre la cabeza de la ofrenda de expiación,</a:t>
            </a:r>
            <a:r>
              <a:rPr lang="es-ES" sz="2400" dirty="0">
                <a:solidFill>
                  <a:schemeClr val="bg1"/>
                </a:solidFill>
              </a:rPr>
              <a:t> </a:t>
            </a:r>
            <a:r>
              <a:rPr lang="es-ES" sz="2400" dirty="0">
                <a:solidFill>
                  <a:srgbClr val="FFFF00"/>
                </a:solidFill>
              </a:rPr>
              <a:t>y la degollará por expiación en el lugar donde se degüella el holocausto. </a:t>
            </a:r>
          </a:p>
        </p:txBody>
      </p:sp>
      <p:sp>
        <p:nvSpPr>
          <p:cNvPr id="10" name="1 CuadroTexto">
            <a:extLst>
              <a:ext uri="{FF2B5EF4-FFF2-40B4-BE49-F238E27FC236}">
                <a16:creationId xmlns:a16="http://schemas.microsoft.com/office/drawing/2014/main" id="{CFEB23CD-88A4-4DD0-AC97-1EF23602A5C4}"/>
              </a:ext>
            </a:extLst>
          </p:cNvPr>
          <p:cNvSpPr txBox="1"/>
          <p:nvPr/>
        </p:nvSpPr>
        <p:spPr>
          <a:xfrm>
            <a:off x="1113476" y="1404065"/>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074ED005-3097-4A6E-BFA1-2072DA1E8716}"/>
              </a:ext>
            </a:extLst>
          </p:cNvPr>
          <p:cNvSpPr txBox="1"/>
          <p:nvPr/>
        </p:nvSpPr>
        <p:spPr>
          <a:xfrm>
            <a:off x="35495" y="1916832"/>
            <a:ext cx="4710675" cy="1635512"/>
          </a:xfrm>
          <a:prstGeom prst="rect">
            <a:avLst/>
          </a:prstGeom>
          <a:noFill/>
        </p:spPr>
        <p:txBody>
          <a:bodyPr wrap="square" rtlCol="0">
            <a:spAutoFit/>
          </a:bodyPr>
          <a:lstStyle/>
          <a:p>
            <a:pPr algn="ctr">
              <a:lnSpc>
                <a:spcPts val="2400"/>
              </a:lnSpc>
            </a:pPr>
            <a:r>
              <a:rPr lang="es-ES" sz="2400" dirty="0">
                <a:solidFill>
                  <a:srgbClr val="FFFF00"/>
                </a:solidFill>
              </a:rPr>
              <a:t>Lo cual es símbolo para el tiempo presente,</a:t>
            </a:r>
            <a:r>
              <a:rPr lang="es-ES" sz="2400" dirty="0">
                <a:solidFill>
                  <a:schemeClr val="bg1"/>
                </a:solidFill>
              </a:rPr>
              <a:t> </a:t>
            </a:r>
            <a:r>
              <a:rPr lang="es-ES" sz="2400" dirty="0">
                <a:solidFill>
                  <a:srgbClr val="00B0F0"/>
                </a:solidFill>
              </a:rPr>
              <a:t>según el cual se presentan ofrendas y sacrificios que no pueden hacer perfecto,</a:t>
            </a:r>
            <a:r>
              <a:rPr lang="es-ES" sz="2400" dirty="0">
                <a:solidFill>
                  <a:schemeClr val="bg1"/>
                </a:solidFill>
              </a:rPr>
              <a:t> en cuanto a la conciencia, al que practica ese culto. </a:t>
            </a:r>
          </a:p>
        </p:txBody>
      </p:sp>
      <p:sp>
        <p:nvSpPr>
          <p:cNvPr id="12" name="1 CuadroTexto">
            <a:extLst>
              <a:ext uri="{FF2B5EF4-FFF2-40B4-BE49-F238E27FC236}">
                <a16:creationId xmlns:a16="http://schemas.microsoft.com/office/drawing/2014/main" id="{868F3E96-0382-47D9-9705-327DAE809BD6}"/>
              </a:ext>
            </a:extLst>
          </p:cNvPr>
          <p:cNvSpPr txBox="1"/>
          <p:nvPr/>
        </p:nvSpPr>
        <p:spPr>
          <a:xfrm>
            <a:off x="1013834" y="3492297"/>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10:4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2A7A5962-04A3-4F29-88DA-D93AC56CDB90}"/>
              </a:ext>
            </a:extLst>
          </p:cNvPr>
          <p:cNvSpPr txBox="1"/>
          <p:nvPr/>
        </p:nvSpPr>
        <p:spPr>
          <a:xfrm>
            <a:off x="446616" y="3972545"/>
            <a:ext cx="3888432" cy="1019959"/>
          </a:xfrm>
          <a:prstGeom prst="rect">
            <a:avLst/>
          </a:prstGeom>
          <a:noFill/>
        </p:spPr>
        <p:txBody>
          <a:bodyPr wrap="square" rtlCol="0">
            <a:spAutoFit/>
          </a:bodyPr>
          <a:lstStyle/>
          <a:p>
            <a:pPr algn="ctr">
              <a:lnSpc>
                <a:spcPts val="2400"/>
              </a:lnSpc>
            </a:pPr>
            <a:r>
              <a:rPr lang="es-ES" sz="2400" dirty="0">
                <a:solidFill>
                  <a:srgbClr val="FFFF00"/>
                </a:solidFill>
              </a:rPr>
              <a:t>Porque la sangre de los toros y de los machos cabríos </a:t>
            </a:r>
            <a:r>
              <a:rPr lang="es-ES" sz="2400" dirty="0">
                <a:solidFill>
                  <a:srgbClr val="00B0F0"/>
                </a:solidFill>
              </a:rPr>
              <a:t>no puede quitar los pecados.</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3208967" y="5462243"/>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35495" y="6029185"/>
            <a:ext cx="9108505" cy="712183"/>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 casi todo es purificado, según la ley, con sangre;</a:t>
            </a:r>
            <a:r>
              <a:rPr lang="es-ES" sz="2400" dirty="0">
                <a:solidFill>
                  <a:schemeClr val="bg1"/>
                </a:solidFill>
              </a:rPr>
              <a:t> </a:t>
            </a:r>
            <a:r>
              <a:rPr lang="es-ES" sz="2400" dirty="0">
                <a:solidFill>
                  <a:srgbClr val="00B0F0"/>
                </a:solidFill>
              </a:rPr>
              <a:t>y sin derramamiento de sangre no se hace remisión.</a:t>
            </a:r>
          </a:p>
        </p:txBody>
      </p:sp>
    </p:spTree>
    <p:extLst>
      <p:ext uri="{BB962C8B-B14F-4D97-AF65-F5344CB8AC3E}">
        <p14:creationId xmlns:p14="http://schemas.microsoft.com/office/powerpoint/2010/main" val="755091232"/>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95430" y="-27384"/>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53:7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Angustiado él, y afligido, no abrió su boca; </a:t>
            </a:r>
            <a:r>
              <a:rPr lang="es-ES" sz="2400" dirty="0">
                <a:solidFill>
                  <a:srgbClr val="00B0F0"/>
                </a:solidFill>
              </a:rPr>
              <a:t>como cordero fue llevado al matadero; </a:t>
            </a:r>
            <a:r>
              <a:rPr lang="es-ES" sz="2400" dirty="0">
                <a:solidFill>
                  <a:srgbClr val="92D050"/>
                </a:solidFill>
              </a:rPr>
              <a:t>y como oveja delante de sus trasquiladores, enmudeció, y no abrió su boca.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6" name="1 CuadroTexto">
            <a:extLst>
              <a:ext uri="{FF2B5EF4-FFF2-40B4-BE49-F238E27FC236}">
                <a16:creationId xmlns:a16="http://schemas.microsoft.com/office/drawing/2014/main" id="{BDF52D42-B1EB-4981-91FE-2CFF09242F62}"/>
              </a:ext>
            </a:extLst>
          </p:cNvPr>
          <p:cNvSpPr txBox="1"/>
          <p:nvPr/>
        </p:nvSpPr>
        <p:spPr>
          <a:xfrm>
            <a:off x="5292080" y="1340768"/>
            <a:ext cx="365459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Levíticos 4:32, 33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93DCFD86-BF22-42D9-AFB2-41FEBD6120C7}"/>
              </a:ext>
            </a:extLst>
          </p:cNvPr>
          <p:cNvSpPr txBox="1"/>
          <p:nvPr/>
        </p:nvSpPr>
        <p:spPr>
          <a:xfrm>
            <a:off x="5220072" y="1806262"/>
            <a:ext cx="3888432" cy="2558842"/>
          </a:xfrm>
          <a:prstGeom prst="rect">
            <a:avLst/>
          </a:prstGeom>
          <a:noFill/>
        </p:spPr>
        <p:txBody>
          <a:bodyPr wrap="square" rtlCol="0">
            <a:spAutoFit/>
          </a:bodyPr>
          <a:lstStyle/>
          <a:p>
            <a:pPr algn="ctr">
              <a:lnSpc>
                <a:spcPts val="2400"/>
              </a:lnSpc>
            </a:pPr>
            <a:r>
              <a:rPr lang="es-ES" sz="2400" dirty="0">
                <a:solidFill>
                  <a:srgbClr val="FFFF00"/>
                </a:solidFill>
              </a:rPr>
              <a:t>Y si </a:t>
            </a:r>
            <a:r>
              <a:rPr lang="es-ES" sz="2400" u="sng" dirty="0">
                <a:solidFill>
                  <a:srgbClr val="FFFF00"/>
                </a:solidFill>
              </a:rPr>
              <a:t>por su ofrenda por el pecado</a:t>
            </a:r>
            <a:r>
              <a:rPr lang="es-ES" sz="2400" dirty="0">
                <a:solidFill>
                  <a:srgbClr val="FFFF00"/>
                </a:solidFill>
              </a:rPr>
              <a:t> trajere cordero, hembra sin defecto traerá</a:t>
            </a:r>
            <a:r>
              <a:rPr lang="es-ES" sz="2400" dirty="0">
                <a:solidFill>
                  <a:schemeClr val="bg1"/>
                </a:solidFill>
              </a:rPr>
              <a:t>. </a:t>
            </a:r>
            <a:r>
              <a:rPr lang="es-ES" sz="2400" dirty="0">
                <a:solidFill>
                  <a:srgbClr val="00B0F0"/>
                </a:solidFill>
              </a:rPr>
              <a:t>Y pondrá su mano sobre la cabeza de la ofrenda de expiación,</a:t>
            </a:r>
            <a:r>
              <a:rPr lang="es-ES" sz="2400" dirty="0">
                <a:solidFill>
                  <a:schemeClr val="bg1"/>
                </a:solidFill>
              </a:rPr>
              <a:t> </a:t>
            </a:r>
            <a:r>
              <a:rPr lang="es-ES" sz="2400" dirty="0">
                <a:solidFill>
                  <a:srgbClr val="FFFF00"/>
                </a:solidFill>
              </a:rPr>
              <a:t>y la degollará por expiación en el lugar donde se degüella el holocausto. </a:t>
            </a:r>
          </a:p>
        </p:txBody>
      </p:sp>
      <p:sp>
        <p:nvSpPr>
          <p:cNvPr id="10" name="1 CuadroTexto">
            <a:extLst>
              <a:ext uri="{FF2B5EF4-FFF2-40B4-BE49-F238E27FC236}">
                <a16:creationId xmlns:a16="http://schemas.microsoft.com/office/drawing/2014/main" id="{CFEB23CD-88A4-4DD0-AC97-1EF23602A5C4}"/>
              </a:ext>
            </a:extLst>
          </p:cNvPr>
          <p:cNvSpPr txBox="1"/>
          <p:nvPr/>
        </p:nvSpPr>
        <p:spPr>
          <a:xfrm>
            <a:off x="1113476" y="1404065"/>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9:9</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074ED005-3097-4A6E-BFA1-2072DA1E8716}"/>
              </a:ext>
            </a:extLst>
          </p:cNvPr>
          <p:cNvSpPr txBox="1"/>
          <p:nvPr/>
        </p:nvSpPr>
        <p:spPr>
          <a:xfrm>
            <a:off x="35495" y="1916832"/>
            <a:ext cx="4710675" cy="1635512"/>
          </a:xfrm>
          <a:prstGeom prst="rect">
            <a:avLst/>
          </a:prstGeom>
          <a:noFill/>
        </p:spPr>
        <p:txBody>
          <a:bodyPr wrap="square" rtlCol="0">
            <a:spAutoFit/>
          </a:bodyPr>
          <a:lstStyle/>
          <a:p>
            <a:pPr algn="ctr">
              <a:lnSpc>
                <a:spcPts val="2400"/>
              </a:lnSpc>
            </a:pPr>
            <a:r>
              <a:rPr lang="es-ES" sz="2400" dirty="0">
                <a:solidFill>
                  <a:srgbClr val="FFFF00"/>
                </a:solidFill>
              </a:rPr>
              <a:t>Lo cual es símbolo para el tiempo presente,</a:t>
            </a:r>
            <a:r>
              <a:rPr lang="es-ES" sz="2400" dirty="0">
                <a:solidFill>
                  <a:schemeClr val="bg1"/>
                </a:solidFill>
              </a:rPr>
              <a:t> </a:t>
            </a:r>
            <a:r>
              <a:rPr lang="es-ES" sz="2400" dirty="0">
                <a:solidFill>
                  <a:srgbClr val="00B0F0"/>
                </a:solidFill>
              </a:rPr>
              <a:t>según el cual se presentan ofrendas y sacrificios que no pueden hacer perfecto,</a:t>
            </a:r>
            <a:r>
              <a:rPr lang="es-ES" sz="2400" dirty="0">
                <a:solidFill>
                  <a:schemeClr val="bg1"/>
                </a:solidFill>
              </a:rPr>
              <a:t> en cuanto a la conciencia, al que practica ese culto. </a:t>
            </a:r>
          </a:p>
        </p:txBody>
      </p:sp>
      <p:sp>
        <p:nvSpPr>
          <p:cNvPr id="12" name="1 CuadroTexto">
            <a:extLst>
              <a:ext uri="{FF2B5EF4-FFF2-40B4-BE49-F238E27FC236}">
                <a16:creationId xmlns:a16="http://schemas.microsoft.com/office/drawing/2014/main" id="{868F3E96-0382-47D9-9705-327DAE809BD6}"/>
              </a:ext>
            </a:extLst>
          </p:cNvPr>
          <p:cNvSpPr txBox="1"/>
          <p:nvPr/>
        </p:nvSpPr>
        <p:spPr>
          <a:xfrm>
            <a:off x="1013834" y="3492297"/>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10:4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2A7A5962-04A3-4F29-88DA-D93AC56CDB90}"/>
              </a:ext>
            </a:extLst>
          </p:cNvPr>
          <p:cNvSpPr txBox="1"/>
          <p:nvPr/>
        </p:nvSpPr>
        <p:spPr>
          <a:xfrm>
            <a:off x="446616" y="3972545"/>
            <a:ext cx="3888432" cy="1019959"/>
          </a:xfrm>
          <a:prstGeom prst="rect">
            <a:avLst/>
          </a:prstGeom>
          <a:noFill/>
        </p:spPr>
        <p:txBody>
          <a:bodyPr wrap="square" rtlCol="0">
            <a:spAutoFit/>
          </a:bodyPr>
          <a:lstStyle/>
          <a:p>
            <a:pPr algn="ctr">
              <a:lnSpc>
                <a:spcPts val="2400"/>
              </a:lnSpc>
            </a:pPr>
            <a:r>
              <a:rPr lang="es-ES" sz="2400" dirty="0">
                <a:solidFill>
                  <a:srgbClr val="FFFF00"/>
                </a:solidFill>
              </a:rPr>
              <a:t>Porque la sangre de los toros y de los machos cabríos </a:t>
            </a:r>
            <a:r>
              <a:rPr lang="es-ES" sz="2400" dirty="0">
                <a:solidFill>
                  <a:srgbClr val="00B0F0"/>
                </a:solidFill>
              </a:rPr>
              <a:t>no puede quitar los pecados.</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3208967" y="5462243"/>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35495" y="6029185"/>
            <a:ext cx="9108505" cy="712183"/>
          </a:xfrm>
          <a:prstGeom prst="rect">
            <a:avLst/>
          </a:prstGeom>
          <a:noFill/>
        </p:spPr>
        <p:txBody>
          <a:bodyPr wrap="square" rtlCol="0">
            <a:spAutoFit/>
          </a:bodyPr>
          <a:lstStyle/>
          <a:p>
            <a:pPr algn="ctr">
              <a:lnSpc>
                <a:spcPts val="2400"/>
              </a:lnSpc>
            </a:pPr>
            <a:r>
              <a:rPr lang="es-ES" sz="2400" dirty="0">
                <a:solidFill>
                  <a:schemeClr val="bg1"/>
                </a:solidFill>
              </a:rPr>
              <a:t> </a:t>
            </a:r>
            <a:r>
              <a:rPr lang="es-ES" sz="2400" dirty="0">
                <a:solidFill>
                  <a:srgbClr val="FFFF00"/>
                </a:solidFill>
              </a:rPr>
              <a:t>Y casi todo es purificado, según la ley, con sangre;</a:t>
            </a:r>
            <a:r>
              <a:rPr lang="es-ES" sz="2400" dirty="0">
                <a:solidFill>
                  <a:schemeClr val="bg1"/>
                </a:solidFill>
              </a:rPr>
              <a:t> </a:t>
            </a:r>
            <a:r>
              <a:rPr lang="es-ES" sz="2400" dirty="0">
                <a:solidFill>
                  <a:srgbClr val="00B0F0"/>
                </a:solidFill>
              </a:rPr>
              <a:t>y sin derramamiento de sangre no se hace remisión.</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Tree>
    <p:extLst>
      <p:ext uri="{BB962C8B-B14F-4D97-AF65-F5344CB8AC3E}">
        <p14:creationId xmlns:p14="http://schemas.microsoft.com/office/powerpoint/2010/main" val="35293473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95430" y="-27384"/>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53:7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Angustiado él, y afligido, no abrió su boca; </a:t>
            </a:r>
            <a:r>
              <a:rPr lang="es-ES" sz="2400" dirty="0">
                <a:solidFill>
                  <a:srgbClr val="00B0F0"/>
                </a:solidFill>
              </a:rPr>
              <a:t>como cordero fue llevado al matadero; </a:t>
            </a:r>
            <a:r>
              <a:rPr lang="es-ES" sz="2400" dirty="0">
                <a:solidFill>
                  <a:srgbClr val="92D050"/>
                </a:solidFill>
              </a:rPr>
              <a:t>y como oveja delante de sus trasquiladores, enmudeció, y no abrió su boca.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883290" y="1313533"/>
            <a:ext cx="31846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1:18-20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24946" y="1838781"/>
            <a:ext cx="4835085" cy="3174395"/>
          </a:xfrm>
          <a:prstGeom prst="rect">
            <a:avLst/>
          </a:prstGeom>
          <a:noFill/>
        </p:spPr>
        <p:txBody>
          <a:bodyPr wrap="square" rtlCol="0">
            <a:spAutoFit/>
          </a:bodyPr>
          <a:lstStyle/>
          <a:p>
            <a:pPr algn="ctr">
              <a:lnSpc>
                <a:spcPts val="2400"/>
              </a:lnSpc>
            </a:pPr>
            <a:r>
              <a:rPr lang="es-ES" sz="2400" dirty="0">
                <a:solidFill>
                  <a:schemeClr val="bg1"/>
                </a:solidFill>
              </a:rPr>
              <a:t>Sabiendo que fuisteis rescatados de vuestra vana manera de vivir, la cual recibisteis de vuestros padres, no con cosas corruptibles, como oro o plata, sino con la sangre preciosa de Cristo, como de un cordero sin mancha y sin contaminación, ya destinado desde antes de la fundación del mundo, pero manifestado en los postreros tiempos por amor de vosotros.</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Tree>
    <p:extLst>
      <p:ext uri="{BB962C8B-B14F-4D97-AF65-F5344CB8AC3E}">
        <p14:creationId xmlns:p14="http://schemas.microsoft.com/office/powerpoint/2010/main" val="25025809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95430" y="-27384"/>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53:7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Angustiado él, y afligido, no abrió su boca; </a:t>
            </a:r>
            <a:r>
              <a:rPr lang="es-ES" sz="2400" dirty="0">
                <a:solidFill>
                  <a:srgbClr val="00B0F0"/>
                </a:solidFill>
              </a:rPr>
              <a:t>como cordero fue llevado al matadero; </a:t>
            </a:r>
            <a:r>
              <a:rPr lang="es-ES" sz="2400" dirty="0">
                <a:solidFill>
                  <a:srgbClr val="92D050"/>
                </a:solidFill>
              </a:rPr>
              <a:t>y como oveja delante de sus trasquiladores, enmudeció, y no abrió su boca.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883290" y="1313533"/>
            <a:ext cx="31846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1:18-20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24946" y="1838781"/>
            <a:ext cx="4835085" cy="3174395"/>
          </a:xfrm>
          <a:prstGeom prst="rect">
            <a:avLst/>
          </a:prstGeom>
          <a:noFill/>
        </p:spPr>
        <p:txBody>
          <a:bodyPr wrap="square" rtlCol="0">
            <a:spAutoFit/>
          </a:bodyPr>
          <a:lstStyle/>
          <a:p>
            <a:pPr algn="ctr">
              <a:lnSpc>
                <a:spcPts val="2400"/>
              </a:lnSpc>
            </a:pPr>
            <a:r>
              <a:rPr lang="es-ES" sz="2400" dirty="0">
                <a:solidFill>
                  <a:srgbClr val="FFFF00"/>
                </a:solidFill>
              </a:rPr>
              <a:t>Sabiendo que fuisteis rescatados de vuestra vana manera de vivir, la cual recibisteis de vuestros padres,</a:t>
            </a:r>
            <a:r>
              <a:rPr lang="es-ES" sz="2400" dirty="0">
                <a:solidFill>
                  <a:schemeClr val="bg1"/>
                </a:solidFill>
              </a:rPr>
              <a:t> no con cosas corruptibles, como oro o plata, sino con la sangre preciosa de Cristo, como de un cordero sin mancha y sin contaminación, ya destinado desde antes de la fundación del mundo, pero manifestado en los postreros tiempos por amor de vosotros.</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chemeClr val="bg1"/>
                </a:solidFill>
              </a:rPr>
              <a:t>El cual se dio a sí mismo por nuestros pecados para librarnos del presente siglo malo, conforme a la voluntad de nuestro Dios y Padre.</a:t>
            </a:r>
          </a:p>
        </p:txBody>
      </p:sp>
    </p:spTree>
    <p:extLst>
      <p:ext uri="{BB962C8B-B14F-4D97-AF65-F5344CB8AC3E}">
        <p14:creationId xmlns:p14="http://schemas.microsoft.com/office/powerpoint/2010/main" val="6248632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95430" y="-27384"/>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53:7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Angustiado él, y afligido, no abrió su boca; </a:t>
            </a:r>
            <a:r>
              <a:rPr lang="es-ES" sz="2400" dirty="0">
                <a:solidFill>
                  <a:srgbClr val="00B0F0"/>
                </a:solidFill>
              </a:rPr>
              <a:t>como cordero fue llevado al matadero; </a:t>
            </a:r>
            <a:r>
              <a:rPr lang="es-ES" sz="2400" dirty="0">
                <a:solidFill>
                  <a:srgbClr val="92D050"/>
                </a:solidFill>
              </a:rPr>
              <a:t>y como oveja delante de sus trasquiladores, enmudeció, y no abrió su boca.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883290" y="1313533"/>
            <a:ext cx="31846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1:18-20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24946" y="1838781"/>
            <a:ext cx="4835085" cy="3174395"/>
          </a:xfrm>
          <a:prstGeom prst="rect">
            <a:avLst/>
          </a:prstGeom>
          <a:noFill/>
        </p:spPr>
        <p:txBody>
          <a:bodyPr wrap="square" rtlCol="0">
            <a:spAutoFit/>
          </a:bodyPr>
          <a:lstStyle/>
          <a:p>
            <a:pPr algn="ctr">
              <a:lnSpc>
                <a:spcPts val="2400"/>
              </a:lnSpc>
            </a:pPr>
            <a:r>
              <a:rPr lang="es-ES" sz="2400" dirty="0">
                <a:solidFill>
                  <a:srgbClr val="FFFF00"/>
                </a:solidFill>
              </a:rPr>
              <a:t>Sabiendo que fuisteis rescatados de vuestra vana manera de vivir, la cual recibisteis de vuestros padres,</a:t>
            </a:r>
            <a:r>
              <a:rPr lang="es-ES" sz="2400" dirty="0">
                <a:solidFill>
                  <a:schemeClr val="bg1"/>
                </a:solidFill>
              </a:rPr>
              <a:t> no con cosas corruptibles, como oro o plata, sino con la sangre preciosa de Cristo, como de un cordero sin mancha y sin contaminación, ya destinado desde antes de la fundación del mundo, pero manifestado en los postreros tiempos por amor de vosotros.</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chemeClr val="bg1"/>
                </a:solidFill>
              </a:rPr>
              <a:t>para librarnos del presente siglo malo, conforme a la voluntad de nuestro Dios y Padre.</a:t>
            </a:r>
          </a:p>
        </p:txBody>
      </p:sp>
    </p:spTree>
    <p:extLst>
      <p:ext uri="{BB962C8B-B14F-4D97-AF65-F5344CB8AC3E}">
        <p14:creationId xmlns:p14="http://schemas.microsoft.com/office/powerpoint/2010/main" val="1033987173"/>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95430" y="-27384"/>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53:7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Angustiado él, y afligido, no abrió su boca; </a:t>
            </a:r>
            <a:r>
              <a:rPr lang="es-ES" sz="2400" dirty="0">
                <a:solidFill>
                  <a:srgbClr val="00B0F0"/>
                </a:solidFill>
              </a:rPr>
              <a:t>como cordero fue llevado al matadero; </a:t>
            </a:r>
            <a:r>
              <a:rPr lang="es-ES" sz="2400" dirty="0">
                <a:solidFill>
                  <a:srgbClr val="92D050"/>
                </a:solidFill>
              </a:rPr>
              <a:t>y como oveja delante de sus trasquiladores, enmudeció, y no abrió su boca.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883290" y="1313533"/>
            <a:ext cx="31846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1:18-20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24946" y="1838781"/>
            <a:ext cx="4835085" cy="3174395"/>
          </a:xfrm>
          <a:prstGeom prst="rect">
            <a:avLst/>
          </a:prstGeom>
          <a:noFill/>
        </p:spPr>
        <p:txBody>
          <a:bodyPr wrap="square" rtlCol="0">
            <a:spAutoFit/>
          </a:bodyPr>
          <a:lstStyle/>
          <a:p>
            <a:pPr algn="ctr">
              <a:lnSpc>
                <a:spcPts val="2400"/>
              </a:lnSpc>
            </a:pPr>
            <a:r>
              <a:rPr lang="es-ES" sz="2400" dirty="0">
                <a:solidFill>
                  <a:srgbClr val="FFFF00"/>
                </a:solidFill>
              </a:rPr>
              <a:t>Sabiendo que fuisteis rescatados de vuestra vana manera de vivir, la cual recibisteis de vuestros padres,</a:t>
            </a:r>
            <a:r>
              <a:rPr lang="es-ES" sz="2400" dirty="0">
                <a:solidFill>
                  <a:schemeClr val="bg1"/>
                </a:solidFill>
              </a:rPr>
              <a:t> </a:t>
            </a:r>
            <a:r>
              <a:rPr lang="es-ES" sz="2400" dirty="0">
                <a:solidFill>
                  <a:srgbClr val="00B0F0"/>
                </a:solidFill>
              </a:rPr>
              <a:t>no con cosas corruptibles, como oro o plata, </a:t>
            </a:r>
            <a:r>
              <a:rPr lang="es-ES" sz="2400" dirty="0">
                <a:solidFill>
                  <a:schemeClr val="bg1"/>
                </a:solidFill>
              </a:rPr>
              <a:t>sino con la sangre preciosa de Cristo, como de un cordero sin mancha y sin contaminación, ya destinado desde antes de la fundación del mundo, pero manifestado en los postreros tiempos por amor de vosotros.</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chemeClr val="bg1"/>
                </a:solidFill>
              </a:rPr>
              <a:t>para librarnos del presente siglo malo, conforme a la voluntad de nuestro Dios y Padre.</a:t>
            </a:r>
          </a:p>
        </p:txBody>
      </p:sp>
    </p:spTree>
    <p:extLst>
      <p:ext uri="{BB962C8B-B14F-4D97-AF65-F5344CB8AC3E}">
        <p14:creationId xmlns:p14="http://schemas.microsoft.com/office/powerpoint/2010/main" val="1260193190"/>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95430" y="-27384"/>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53:7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Angustiado él, y afligido, no abrió su boca; </a:t>
            </a:r>
            <a:r>
              <a:rPr lang="es-ES" sz="2400" dirty="0">
                <a:solidFill>
                  <a:srgbClr val="00B0F0"/>
                </a:solidFill>
              </a:rPr>
              <a:t>como cordero fue llevado al matadero; </a:t>
            </a:r>
            <a:r>
              <a:rPr lang="es-ES" sz="2400" dirty="0">
                <a:solidFill>
                  <a:srgbClr val="92D050"/>
                </a:solidFill>
              </a:rPr>
              <a:t>y como oveja delante de sus trasquiladores, enmudeció, y no abrió su boca.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883290" y="1313533"/>
            <a:ext cx="31846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1:18-20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24946" y="1838781"/>
            <a:ext cx="4835085" cy="3174395"/>
          </a:xfrm>
          <a:prstGeom prst="rect">
            <a:avLst/>
          </a:prstGeom>
          <a:noFill/>
        </p:spPr>
        <p:txBody>
          <a:bodyPr wrap="square" rtlCol="0">
            <a:spAutoFit/>
          </a:bodyPr>
          <a:lstStyle/>
          <a:p>
            <a:pPr algn="ctr">
              <a:lnSpc>
                <a:spcPts val="2400"/>
              </a:lnSpc>
            </a:pPr>
            <a:r>
              <a:rPr lang="es-ES" sz="2400" dirty="0">
                <a:solidFill>
                  <a:srgbClr val="FFFF00"/>
                </a:solidFill>
              </a:rPr>
              <a:t>Sabiendo que fuisteis rescatados de vuestra vana manera de vivir, la cual recibisteis de vuestros padres,</a:t>
            </a:r>
            <a:r>
              <a:rPr lang="es-ES" sz="2400" dirty="0">
                <a:solidFill>
                  <a:schemeClr val="bg1"/>
                </a:solidFill>
              </a:rPr>
              <a:t> </a:t>
            </a:r>
            <a:r>
              <a:rPr lang="es-ES" sz="2400" dirty="0">
                <a:solidFill>
                  <a:srgbClr val="00B0F0"/>
                </a:solidFill>
              </a:rPr>
              <a:t>no con cosas corruptibles, como oro o plata, </a:t>
            </a: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chemeClr val="bg1"/>
                </a:solidFill>
              </a:rPr>
              <a:t>para librarnos del presente siglo malo, conforme a la voluntad de nuestro Dios y Padre.</a:t>
            </a:r>
          </a:p>
        </p:txBody>
      </p:sp>
    </p:spTree>
    <p:extLst>
      <p:ext uri="{BB962C8B-B14F-4D97-AF65-F5344CB8AC3E}">
        <p14:creationId xmlns:p14="http://schemas.microsoft.com/office/powerpoint/2010/main" val="1413341095"/>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95430" y="-27384"/>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53:7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Angustiado él, y afligido, no abrió su boca; </a:t>
            </a:r>
            <a:r>
              <a:rPr lang="es-ES" sz="2400" dirty="0">
                <a:solidFill>
                  <a:srgbClr val="00B0F0"/>
                </a:solidFill>
              </a:rPr>
              <a:t>como cordero fue llevado al matadero; </a:t>
            </a:r>
            <a:r>
              <a:rPr lang="es-ES" sz="2400" dirty="0">
                <a:solidFill>
                  <a:srgbClr val="92D050"/>
                </a:solidFill>
              </a:rPr>
              <a:t>y como oveja delante de sus trasquiladores, enmudeció, y no abrió su boca.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883290" y="1313533"/>
            <a:ext cx="31846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1:18-20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24946" y="1838781"/>
            <a:ext cx="4835085" cy="3174395"/>
          </a:xfrm>
          <a:prstGeom prst="rect">
            <a:avLst/>
          </a:prstGeom>
          <a:noFill/>
        </p:spPr>
        <p:txBody>
          <a:bodyPr wrap="square" rtlCol="0">
            <a:spAutoFit/>
          </a:bodyPr>
          <a:lstStyle/>
          <a:p>
            <a:pPr algn="ctr">
              <a:lnSpc>
                <a:spcPts val="2400"/>
              </a:lnSpc>
            </a:pPr>
            <a:r>
              <a:rPr lang="es-ES" sz="2400" dirty="0">
                <a:solidFill>
                  <a:srgbClr val="FFFF00"/>
                </a:solidFill>
              </a:rPr>
              <a:t>Sabiendo que fuisteis rescatados de vuestra vana manera de vivir, la cual recibisteis de vuestros padres,</a:t>
            </a:r>
            <a:r>
              <a:rPr lang="es-ES" sz="2400" dirty="0">
                <a:solidFill>
                  <a:schemeClr val="bg1"/>
                </a:solidFill>
              </a:rPr>
              <a:t> </a:t>
            </a:r>
            <a:r>
              <a:rPr lang="es-ES" sz="2400" dirty="0">
                <a:solidFill>
                  <a:srgbClr val="00B0F0"/>
                </a:solidFill>
              </a:rPr>
              <a:t>no con cosas corruptibles, como oro o plata, </a:t>
            </a: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rgbClr val="00B0F0"/>
                </a:solidFill>
              </a:rPr>
              <a:t>para librarnos del presente siglo malo,</a:t>
            </a:r>
            <a:r>
              <a:rPr lang="es-ES" sz="2400" dirty="0">
                <a:solidFill>
                  <a:schemeClr val="bg1"/>
                </a:solidFill>
              </a:rPr>
              <a:t> conforme a la voluntad de nuestro Dios y Padre.</a:t>
            </a:r>
          </a:p>
        </p:txBody>
      </p:sp>
    </p:spTree>
    <p:extLst>
      <p:ext uri="{BB962C8B-B14F-4D97-AF65-F5344CB8AC3E}">
        <p14:creationId xmlns:p14="http://schemas.microsoft.com/office/powerpoint/2010/main" val="2471953596"/>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95430" y="-27384"/>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53:7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Angustiado él, y afligido, no abrió su boca; </a:t>
            </a:r>
            <a:r>
              <a:rPr lang="es-ES" sz="2400" dirty="0">
                <a:solidFill>
                  <a:srgbClr val="00B0F0"/>
                </a:solidFill>
              </a:rPr>
              <a:t>como cordero fue llevado al matadero; </a:t>
            </a:r>
            <a:r>
              <a:rPr lang="es-ES" sz="2400" dirty="0">
                <a:solidFill>
                  <a:srgbClr val="92D050"/>
                </a:solidFill>
              </a:rPr>
              <a:t>y como oveja delante de sus trasquiladores, enmudeció, y no abrió su boca.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883290" y="1313533"/>
            <a:ext cx="31846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1:18-20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24946" y="1838781"/>
            <a:ext cx="4835085" cy="3174395"/>
          </a:xfrm>
          <a:prstGeom prst="rect">
            <a:avLst/>
          </a:prstGeom>
          <a:noFill/>
        </p:spPr>
        <p:txBody>
          <a:bodyPr wrap="square" rtlCol="0">
            <a:spAutoFit/>
          </a:bodyPr>
          <a:lstStyle/>
          <a:p>
            <a:pPr algn="ctr">
              <a:lnSpc>
                <a:spcPts val="2400"/>
              </a:lnSpc>
            </a:pPr>
            <a:r>
              <a:rPr lang="es-ES" sz="2400" dirty="0">
                <a:solidFill>
                  <a:srgbClr val="FFFF00"/>
                </a:solidFill>
              </a:rPr>
              <a:t>Sabiendo que fuisteis rescatados de vuestra vana manera de vivir, la cual recibisteis de vuestros padres,</a:t>
            </a:r>
            <a:r>
              <a:rPr lang="es-ES" sz="2400" dirty="0">
                <a:solidFill>
                  <a:schemeClr val="bg1"/>
                </a:solidFill>
              </a:rPr>
              <a:t> </a:t>
            </a:r>
            <a:r>
              <a:rPr lang="es-ES" sz="2400" dirty="0">
                <a:solidFill>
                  <a:srgbClr val="00B0F0"/>
                </a:solidFill>
              </a:rPr>
              <a:t>no con cosas corruptibles, como oro o plata, </a:t>
            </a: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rgbClr val="00B0F0"/>
                </a:solidFill>
              </a:rPr>
              <a:t>para librarnos del presente siglo malo,</a:t>
            </a:r>
            <a:r>
              <a:rPr lang="es-ES" sz="2400" dirty="0">
                <a:solidFill>
                  <a:schemeClr val="bg1"/>
                </a:solidFill>
              </a:rPr>
              <a:t> </a:t>
            </a:r>
            <a:r>
              <a:rPr lang="es-ES" sz="2400" dirty="0">
                <a:solidFill>
                  <a:srgbClr val="FFFF00"/>
                </a:solidFill>
              </a:rPr>
              <a:t>conforme a la voluntad de nuestro Dios y Padre.</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3414508" y="5421831"/>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26:28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972723"/>
            <a:ext cx="9083558" cy="712183"/>
          </a:xfrm>
          <a:prstGeom prst="rect">
            <a:avLst/>
          </a:prstGeom>
          <a:noFill/>
        </p:spPr>
        <p:txBody>
          <a:bodyPr wrap="square" rtlCol="0">
            <a:spAutoFit/>
          </a:bodyPr>
          <a:lstStyle/>
          <a:p>
            <a:pPr algn="ctr">
              <a:lnSpc>
                <a:spcPts val="2400"/>
              </a:lnSpc>
            </a:pPr>
            <a:r>
              <a:rPr lang="es-ES" sz="2400" dirty="0">
                <a:solidFill>
                  <a:schemeClr val="bg1"/>
                </a:solidFill>
              </a:rPr>
              <a:t>Porque esto es mi sangre del nuevo pacto, que por muchos es derramada para remisión de los pecados. </a:t>
            </a:r>
          </a:p>
        </p:txBody>
      </p:sp>
    </p:spTree>
    <p:extLst>
      <p:ext uri="{BB962C8B-B14F-4D97-AF65-F5344CB8AC3E}">
        <p14:creationId xmlns:p14="http://schemas.microsoft.com/office/powerpoint/2010/main" val="37103097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95430" y="-27384"/>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53:7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Angustiado él, y afligido, no abrió su boca; </a:t>
            </a:r>
            <a:r>
              <a:rPr lang="es-ES" sz="2400" dirty="0">
                <a:solidFill>
                  <a:srgbClr val="00B0F0"/>
                </a:solidFill>
              </a:rPr>
              <a:t>como cordero fue llevado al matadero; </a:t>
            </a:r>
            <a:r>
              <a:rPr lang="es-ES" sz="2400" dirty="0">
                <a:solidFill>
                  <a:srgbClr val="92D050"/>
                </a:solidFill>
              </a:rPr>
              <a:t>y como oveja delante de sus trasquiladores, enmudeció, y no abrió su boca.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883290" y="1313533"/>
            <a:ext cx="31846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1:18-20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24946" y="1838781"/>
            <a:ext cx="4835085" cy="3174395"/>
          </a:xfrm>
          <a:prstGeom prst="rect">
            <a:avLst/>
          </a:prstGeom>
          <a:noFill/>
        </p:spPr>
        <p:txBody>
          <a:bodyPr wrap="square" rtlCol="0">
            <a:spAutoFit/>
          </a:bodyPr>
          <a:lstStyle/>
          <a:p>
            <a:pPr algn="ctr">
              <a:lnSpc>
                <a:spcPts val="2400"/>
              </a:lnSpc>
            </a:pPr>
            <a:r>
              <a:rPr lang="es-ES" sz="2400" dirty="0">
                <a:solidFill>
                  <a:srgbClr val="FFFF00"/>
                </a:solidFill>
              </a:rPr>
              <a:t>Sabiendo que fuisteis rescatados de vuestra vana manera de vivir, la cual recibisteis de vuestros padres,</a:t>
            </a:r>
            <a:r>
              <a:rPr lang="es-ES" sz="2400" dirty="0">
                <a:solidFill>
                  <a:schemeClr val="bg1"/>
                </a:solidFill>
              </a:rPr>
              <a:t> </a:t>
            </a:r>
            <a:r>
              <a:rPr lang="es-ES" sz="2400" dirty="0">
                <a:solidFill>
                  <a:srgbClr val="00B0F0"/>
                </a:solidFill>
              </a:rPr>
              <a:t>no con cosas corruptibles, como oro o plata, </a:t>
            </a: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rgbClr val="00B0F0"/>
                </a:solidFill>
              </a:rPr>
              <a:t>para librarnos del presente siglo malo,</a:t>
            </a:r>
            <a:r>
              <a:rPr lang="es-ES" sz="2400" dirty="0">
                <a:solidFill>
                  <a:schemeClr val="bg1"/>
                </a:solidFill>
              </a:rPr>
              <a:t> </a:t>
            </a:r>
            <a:r>
              <a:rPr lang="es-ES" sz="2400" dirty="0">
                <a:solidFill>
                  <a:srgbClr val="FFFF00"/>
                </a:solidFill>
              </a:rPr>
              <a:t>conforme a la voluntad de nuestro Dios y Padre.</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3414508" y="5421831"/>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26:28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972723"/>
            <a:ext cx="9083558" cy="712183"/>
          </a:xfrm>
          <a:prstGeom prst="rect">
            <a:avLst/>
          </a:prstGeom>
          <a:noFill/>
        </p:spPr>
        <p:txBody>
          <a:bodyPr wrap="square" rtlCol="0">
            <a:spAutoFit/>
          </a:bodyPr>
          <a:lstStyle/>
          <a:p>
            <a:pPr algn="ctr">
              <a:lnSpc>
                <a:spcPts val="2400"/>
              </a:lnSpc>
            </a:pPr>
            <a:r>
              <a:rPr lang="es-ES" sz="2400" dirty="0">
                <a:solidFill>
                  <a:srgbClr val="00B0F0"/>
                </a:solidFill>
              </a:rPr>
              <a:t>Porque esto es mi sangre del nuevo pacto, </a:t>
            </a:r>
            <a:r>
              <a:rPr lang="es-ES" sz="2400" dirty="0">
                <a:solidFill>
                  <a:schemeClr val="bg1"/>
                </a:solidFill>
              </a:rPr>
              <a:t>que por muchos es derramada para remisión de los pecados. </a:t>
            </a:r>
          </a:p>
        </p:txBody>
      </p:sp>
    </p:spTree>
    <p:extLst>
      <p:ext uri="{BB962C8B-B14F-4D97-AF65-F5344CB8AC3E}">
        <p14:creationId xmlns:p14="http://schemas.microsoft.com/office/powerpoint/2010/main" val="3790340513"/>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95430" y="-27384"/>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53:7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44000" cy="1019959"/>
          </a:xfrm>
          <a:prstGeom prst="rect">
            <a:avLst/>
          </a:prstGeom>
          <a:noFill/>
        </p:spPr>
        <p:txBody>
          <a:bodyPr wrap="square" rtlCol="0">
            <a:spAutoFit/>
          </a:bodyPr>
          <a:lstStyle/>
          <a:p>
            <a:pPr algn="ctr">
              <a:lnSpc>
                <a:spcPts val="2400"/>
              </a:lnSpc>
            </a:pPr>
            <a:r>
              <a:rPr lang="es-ES" sz="2400" dirty="0">
                <a:solidFill>
                  <a:srgbClr val="FFFF00"/>
                </a:solidFill>
              </a:rPr>
              <a:t>Angustiado él, y afligido, no abrió su boca; </a:t>
            </a:r>
            <a:r>
              <a:rPr lang="es-ES" sz="2400" dirty="0">
                <a:solidFill>
                  <a:srgbClr val="00B0F0"/>
                </a:solidFill>
              </a:rPr>
              <a:t>como cordero fue llevado al matadero; </a:t>
            </a:r>
            <a:r>
              <a:rPr lang="es-ES" sz="2400" dirty="0">
                <a:solidFill>
                  <a:srgbClr val="92D050"/>
                </a:solidFill>
              </a:rPr>
              <a:t>y como oveja delante de sus trasquiladores, enmudeció, y no abrió su boca.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883290" y="1313533"/>
            <a:ext cx="31846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1:18-20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24946" y="1838781"/>
            <a:ext cx="4835085" cy="3174395"/>
          </a:xfrm>
          <a:prstGeom prst="rect">
            <a:avLst/>
          </a:prstGeom>
          <a:noFill/>
        </p:spPr>
        <p:txBody>
          <a:bodyPr wrap="square" rtlCol="0">
            <a:spAutoFit/>
          </a:bodyPr>
          <a:lstStyle/>
          <a:p>
            <a:pPr algn="ctr">
              <a:lnSpc>
                <a:spcPts val="2400"/>
              </a:lnSpc>
            </a:pPr>
            <a:r>
              <a:rPr lang="es-ES" sz="2400" dirty="0">
                <a:solidFill>
                  <a:srgbClr val="FFFF00"/>
                </a:solidFill>
              </a:rPr>
              <a:t>Sabiendo que fuisteis rescatados de vuestra vana manera de vivir, la cual recibisteis de vuestros padres,</a:t>
            </a:r>
            <a:r>
              <a:rPr lang="es-ES" sz="2400" dirty="0">
                <a:solidFill>
                  <a:schemeClr val="bg1"/>
                </a:solidFill>
              </a:rPr>
              <a:t> </a:t>
            </a:r>
            <a:r>
              <a:rPr lang="es-ES" sz="2400" dirty="0">
                <a:solidFill>
                  <a:srgbClr val="00B0F0"/>
                </a:solidFill>
              </a:rPr>
              <a:t>no con cosas corruptibles, como oro o plata, </a:t>
            </a: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rgbClr val="00B0F0"/>
                </a:solidFill>
              </a:rPr>
              <a:t>para librarnos del presente siglo malo,</a:t>
            </a:r>
            <a:r>
              <a:rPr lang="es-ES" sz="2400" dirty="0">
                <a:solidFill>
                  <a:schemeClr val="bg1"/>
                </a:solidFill>
              </a:rPr>
              <a:t> </a:t>
            </a:r>
            <a:r>
              <a:rPr lang="es-ES" sz="2400" dirty="0">
                <a:solidFill>
                  <a:srgbClr val="FFFF00"/>
                </a:solidFill>
              </a:rPr>
              <a:t>conforme a la voluntad de nuestro Dios y Padre.</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3414508" y="5421831"/>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26:28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972723"/>
            <a:ext cx="9083558" cy="712183"/>
          </a:xfrm>
          <a:prstGeom prst="rect">
            <a:avLst/>
          </a:prstGeom>
          <a:noFill/>
        </p:spPr>
        <p:txBody>
          <a:bodyPr wrap="square" rtlCol="0">
            <a:spAutoFit/>
          </a:bodyPr>
          <a:lstStyle/>
          <a:p>
            <a:pPr algn="ctr">
              <a:lnSpc>
                <a:spcPts val="2400"/>
              </a:lnSpc>
            </a:pPr>
            <a:r>
              <a:rPr lang="es-ES" sz="2400" dirty="0">
                <a:solidFill>
                  <a:srgbClr val="00B0F0"/>
                </a:solidFill>
              </a:rPr>
              <a:t>Porque esto es mi sangre del nuevo pacto, </a:t>
            </a:r>
            <a:r>
              <a:rPr lang="es-ES" sz="2400" dirty="0">
                <a:solidFill>
                  <a:srgbClr val="FFFF00"/>
                </a:solidFill>
              </a:rPr>
              <a:t>que por muchos es derramada para remisión de los pecados. </a:t>
            </a:r>
          </a:p>
        </p:txBody>
      </p:sp>
    </p:spTree>
    <p:extLst>
      <p:ext uri="{BB962C8B-B14F-4D97-AF65-F5344CB8AC3E}">
        <p14:creationId xmlns:p14="http://schemas.microsoft.com/office/powerpoint/2010/main" val="992023787"/>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883290" y="1313533"/>
            <a:ext cx="31846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1:18-20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24946" y="1838781"/>
            <a:ext cx="4835085" cy="3174395"/>
          </a:xfrm>
          <a:prstGeom prst="rect">
            <a:avLst/>
          </a:prstGeom>
          <a:noFill/>
        </p:spPr>
        <p:txBody>
          <a:bodyPr wrap="square" rtlCol="0">
            <a:spAutoFit/>
          </a:bodyPr>
          <a:lstStyle/>
          <a:p>
            <a:pPr algn="ctr">
              <a:lnSpc>
                <a:spcPts val="2400"/>
              </a:lnSpc>
            </a:pPr>
            <a:r>
              <a:rPr lang="es-ES" sz="2400" dirty="0">
                <a:solidFill>
                  <a:srgbClr val="FFFF00"/>
                </a:solidFill>
              </a:rPr>
              <a:t>Sabiendo que fuisteis rescatados de vuestra vana manera de vivir, la cual recibisteis de vuestros padres,</a:t>
            </a:r>
            <a:r>
              <a:rPr lang="es-ES" sz="2400" dirty="0">
                <a:solidFill>
                  <a:schemeClr val="bg1"/>
                </a:solidFill>
              </a:rPr>
              <a:t> </a:t>
            </a:r>
            <a:r>
              <a:rPr lang="es-ES" sz="2400" dirty="0">
                <a:solidFill>
                  <a:srgbClr val="00B0F0"/>
                </a:solidFill>
              </a:rPr>
              <a:t>no con cosas corruptibles, como oro o plata, </a:t>
            </a: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rgbClr val="00B0F0"/>
                </a:solidFill>
              </a:rPr>
              <a:t>para librarnos del presente siglo malo,</a:t>
            </a:r>
            <a:r>
              <a:rPr lang="es-ES" sz="2400" dirty="0">
                <a:solidFill>
                  <a:schemeClr val="bg1"/>
                </a:solidFill>
              </a:rPr>
              <a:t> </a:t>
            </a:r>
            <a:r>
              <a:rPr lang="es-ES" sz="2400" dirty="0">
                <a:solidFill>
                  <a:srgbClr val="FFFF00"/>
                </a:solidFill>
              </a:rPr>
              <a:t>conforme a la voluntad de nuestro Dios y Padre.</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3414508" y="5421831"/>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26:28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972723"/>
            <a:ext cx="9083558" cy="712183"/>
          </a:xfrm>
          <a:prstGeom prst="rect">
            <a:avLst/>
          </a:prstGeom>
          <a:noFill/>
        </p:spPr>
        <p:txBody>
          <a:bodyPr wrap="square" rtlCol="0">
            <a:spAutoFit/>
          </a:bodyPr>
          <a:lstStyle/>
          <a:p>
            <a:pPr algn="ctr">
              <a:lnSpc>
                <a:spcPts val="2400"/>
              </a:lnSpc>
            </a:pPr>
            <a:r>
              <a:rPr lang="es-ES" sz="2400" dirty="0">
                <a:solidFill>
                  <a:srgbClr val="00B0F0"/>
                </a:solidFill>
              </a:rPr>
              <a:t>Porque esto es mi sangre del nuevo pacto, </a:t>
            </a:r>
            <a:r>
              <a:rPr lang="es-ES" sz="2400" dirty="0">
                <a:solidFill>
                  <a:srgbClr val="FFFF00"/>
                </a:solidFill>
              </a:rPr>
              <a:t>que por muchos es derramada para remisión de los pecados. </a:t>
            </a:r>
          </a:p>
        </p:txBody>
      </p:sp>
      <p:sp>
        <p:nvSpPr>
          <p:cNvPr id="13" name="1 CuadroTexto">
            <a:extLst>
              <a:ext uri="{FF2B5EF4-FFF2-40B4-BE49-F238E27FC236}">
                <a16:creationId xmlns:a16="http://schemas.microsoft.com/office/drawing/2014/main" id="{945131B2-D3C9-432E-A88E-291660E48F8B}"/>
              </a:ext>
            </a:extLst>
          </p:cNvPr>
          <p:cNvSpPr txBox="1"/>
          <p:nvPr/>
        </p:nvSpPr>
        <p:spPr>
          <a:xfrm>
            <a:off x="3353849" y="-27384"/>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79BEE01B-26F3-4AAF-8A45-B9DD8B522C23}"/>
              </a:ext>
            </a:extLst>
          </p:cNvPr>
          <p:cNvSpPr txBox="1"/>
          <p:nvPr/>
        </p:nvSpPr>
        <p:spPr>
          <a:xfrm>
            <a:off x="-36512" y="523508"/>
            <a:ext cx="9083558" cy="712183"/>
          </a:xfrm>
          <a:prstGeom prst="rect">
            <a:avLst/>
          </a:prstGeom>
          <a:noFill/>
        </p:spPr>
        <p:txBody>
          <a:bodyPr wrap="square" rtlCol="0">
            <a:spAutoFit/>
          </a:bodyPr>
          <a:lstStyle/>
          <a:p>
            <a:pPr algn="ctr">
              <a:lnSpc>
                <a:spcPts val="2400"/>
              </a:lnSpc>
            </a:pPr>
            <a:r>
              <a:rPr lang="es-ES" sz="2400" dirty="0">
                <a:solidFill>
                  <a:schemeClr val="bg1"/>
                </a:solidFill>
              </a:rPr>
              <a:t>Pero ahora en Cristo Jesús, vosotros que en otro tiempo estabais lejos, habéis sido hechos cercanos por la sangre de Cristo. </a:t>
            </a:r>
          </a:p>
        </p:txBody>
      </p:sp>
    </p:spTree>
    <p:extLst>
      <p:ext uri="{BB962C8B-B14F-4D97-AF65-F5344CB8AC3E}">
        <p14:creationId xmlns:p14="http://schemas.microsoft.com/office/powerpoint/2010/main" val="1688062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883290" y="1313533"/>
            <a:ext cx="31846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1:18-20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24946" y="1838781"/>
            <a:ext cx="4835085" cy="3174395"/>
          </a:xfrm>
          <a:prstGeom prst="rect">
            <a:avLst/>
          </a:prstGeom>
          <a:noFill/>
        </p:spPr>
        <p:txBody>
          <a:bodyPr wrap="square" rtlCol="0">
            <a:spAutoFit/>
          </a:bodyPr>
          <a:lstStyle/>
          <a:p>
            <a:pPr algn="ctr">
              <a:lnSpc>
                <a:spcPts val="2400"/>
              </a:lnSpc>
            </a:pPr>
            <a:r>
              <a:rPr lang="es-ES" sz="2400" dirty="0">
                <a:solidFill>
                  <a:srgbClr val="FFFF00"/>
                </a:solidFill>
              </a:rPr>
              <a:t>Sabiendo que fuisteis rescatados de vuestra vana manera de vivir, la cual recibisteis de vuestros padres,</a:t>
            </a:r>
            <a:r>
              <a:rPr lang="es-ES" sz="2400" dirty="0">
                <a:solidFill>
                  <a:schemeClr val="bg1"/>
                </a:solidFill>
              </a:rPr>
              <a:t> </a:t>
            </a:r>
            <a:r>
              <a:rPr lang="es-ES" sz="2400" dirty="0">
                <a:solidFill>
                  <a:srgbClr val="00B0F0"/>
                </a:solidFill>
              </a:rPr>
              <a:t>no con cosas corruptibles, como oro o plata, </a:t>
            </a: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rgbClr val="00B0F0"/>
                </a:solidFill>
              </a:rPr>
              <a:t>para librarnos del presente siglo malo,</a:t>
            </a:r>
            <a:r>
              <a:rPr lang="es-ES" sz="2400" dirty="0">
                <a:solidFill>
                  <a:schemeClr val="bg1"/>
                </a:solidFill>
              </a:rPr>
              <a:t> </a:t>
            </a:r>
            <a:r>
              <a:rPr lang="es-ES" sz="2400" dirty="0">
                <a:solidFill>
                  <a:srgbClr val="FFFF00"/>
                </a:solidFill>
              </a:rPr>
              <a:t>conforme a la voluntad de nuestro Dios y Padre.</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3414508" y="5421831"/>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26:28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972723"/>
            <a:ext cx="9083558" cy="712183"/>
          </a:xfrm>
          <a:prstGeom prst="rect">
            <a:avLst/>
          </a:prstGeom>
          <a:noFill/>
        </p:spPr>
        <p:txBody>
          <a:bodyPr wrap="square" rtlCol="0">
            <a:spAutoFit/>
          </a:bodyPr>
          <a:lstStyle/>
          <a:p>
            <a:pPr algn="ctr">
              <a:lnSpc>
                <a:spcPts val="2400"/>
              </a:lnSpc>
            </a:pPr>
            <a:r>
              <a:rPr lang="es-ES" sz="2400" dirty="0">
                <a:solidFill>
                  <a:srgbClr val="00B0F0"/>
                </a:solidFill>
              </a:rPr>
              <a:t>Porque esto es mi sangre del nuevo pacto, </a:t>
            </a:r>
            <a:r>
              <a:rPr lang="es-ES" sz="2400" dirty="0">
                <a:solidFill>
                  <a:srgbClr val="FFFF00"/>
                </a:solidFill>
              </a:rPr>
              <a:t>que por muchos es derramada para remisión de los pecados. </a:t>
            </a:r>
          </a:p>
        </p:txBody>
      </p:sp>
      <p:sp>
        <p:nvSpPr>
          <p:cNvPr id="13" name="1 CuadroTexto">
            <a:extLst>
              <a:ext uri="{FF2B5EF4-FFF2-40B4-BE49-F238E27FC236}">
                <a16:creationId xmlns:a16="http://schemas.microsoft.com/office/drawing/2014/main" id="{945131B2-D3C9-432E-A88E-291660E48F8B}"/>
              </a:ext>
            </a:extLst>
          </p:cNvPr>
          <p:cNvSpPr txBox="1"/>
          <p:nvPr/>
        </p:nvSpPr>
        <p:spPr>
          <a:xfrm>
            <a:off x="3353849" y="-27384"/>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79BEE01B-26F3-4AAF-8A45-B9DD8B522C23}"/>
              </a:ext>
            </a:extLst>
          </p:cNvPr>
          <p:cNvSpPr txBox="1"/>
          <p:nvPr/>
        </p:nvSpPr>
        <p:spPr>
          <a:xfrm>
            <a:off x="-36512" y="523508"/>
            <a:ext cx="9083558" cy="712183"/>
          </a:xfrm>
          <a:prstGeom prst="rect">
            <a:avLst/>
          </a:prstGeom>
          <a:noFill/>
        </p:spPr>
        <p:txBody>
          <a:bodyPr wrap="square" rtlCol="0">
            <a:spAutoFit/>
          </a:bodyPr>
          <a:lstStyle/>
          <a:p>
            <a:pPr algn="ctr">
              <a:lnSpc>
                <a:spcPts val="2400"/>
              </a:lnSpc>
            </a:pPr>
            <a:r>
              <a:rPr lang="es-ES" sz="2400" dirty="0">
                <a:solidFill>
                  <a:srgbClr val="FFFF00"/>
                </a:solidFill>
              </a:rPr>
              <a:t>Pero ahora en Cristo Jesús, </a:t>
            </a:r>
            <a:r>
              <a:rPr lang="es-ES" sz="2400" dirty="0">
                <a:solidFill>
                  <a:schemeClr val="bg1"/>
                </a:solidFill>
              </a:rPr>
              <a:t>vosotros que en otro tiempo estabais lejos, habéis sido hechos cercanos por la sangre de Cristo. </a:t>
            </a:r>
          </a:p>
        </p:txBody>
      </p:sp>
    </p:spTree>
    <p:extLst>
      <p:ext uri="{BB962C8B-B14F-4D97-AF65-F5344CB8AC3E}">
        <p14:creationId xmlns:p14="http://schemas.microsoft.com/office/powerpoint/2010/main" val="1132261861"/>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883290" y="1313533"/>
            <a:ext cx="31846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1:18-20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24946" y="1838781"/>
            <a:ext cx="4835085" cy="3174395"/>
          </a:xfrm>
          <a:prstGeom prst="rect">
            <a:avLst/>
          </a:prstGeom>
          <a:noFill/>
        </p:spPr>
        <p:txBody>
          <a:bodyPr wrap="square" rtlCol="0">
            <a:spAutoFit/>
          </a:bodyPr>
          <a:lstStyle/>
          <a:p>
            <a:pPr algn="ctr">
              <a:lnSpc>
                <a:spcPts val="2400"/>
              </a:lnSpc>
            </a:pPr>
            <a:r>
              <a:rPr lang="es-ES" sz="2400" dirty="0">
                <a:solidFill>
                  <a:srgbClr val="FFFF00"/>
                </a:solidFill>
              </a:rPr>
              <a:t>Sabiendo que fuisteis rescatados de vuestra vana manera de vivir, la cual recibisteis de vuestros padres,</a:t>
            </a:r>
            <a:r>
              <a:rPr lang="es-ES" sz="2400" dirty="0">
                <a:solidFill>
                  <a:schemeClr val="bg1"/>
                </a:solidFill>
              </a:rPr>
              <a:t> </a:t>
            </a:r>
            <a:r>
              <a:rPr lang="es-ES" sz="2400" dirty="0">
                <a:solidFill>
                  <a:srgbClr val="00B0F0"/>
                </a:solidFill>
              </a:rPr>
              <a:t>no con cosas corruptibles, como oro o plata, </a:t>
            </a: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rgbClr val="00B0F0"/>
                </a:solidFill>
              </a:rPr>
              <a:t>para librarnos del presente siglo malo,</a:t>
            </a:r>
            <a:r>
              <a:rPr lang="es-ES" sz="2400" dirty="0">
                <a:solidFill>
                  <a:schemeClr val="bg1"/>
                </a:solidFill>
              </a:rPr>
              <a:t> </a:t>
            </a:r>
            <a:r>
              <a:rPr lang="es-ES" sz="2400" dirty="0">
                <a:solidFill>
                  <a:srgbClr val="FFFF00"/>
                </a:solidFill>
              </a:rPr>
              <a:t>conforme a la voluntad de nuestro Dios y Padre.</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3414508" y="5421831"/>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26:28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972723"/>
            <a:ext cx="9083558" cy="712183"/>
          </a:xfrm>
          <a:prstGeom prst="rect">
            <a:avLst/>
          </a:prstGeom>
          <a:noFill/>
        </p:spPr>
        <p:txBody>
          <a:bodyPr wrap="square" rtlCol="0">
            <a:spAutoFit/>
          </a:bodyPr>
          <a:lstStyle/>
          <a:p>
            <a:pPr algn="ctr">
              <a:lnSpc>
                <a:spcPts val="2400"/>
              </a:lnSpc>
            </a:pPr>
            <a:r>
              <a:rPr lang="es-ES" sz="2400" dirty="0">
                <a:solidFill>
                  <a:srgbClr val="00B0F0"/>
                </a:solidFill>
              </a:rPr>
              <a:t>Porque esto es mi sangre del nuevo pacto, </a:t>
            </a:r>
            <a:r>
              <a:rPr lang="es-ES" sz="2400" dirty="0">
                <a:solidFill>
                  <a:srgbClr val="FFFF00"/>
                </a:solidFill>
              </a:rPr>
              <a:t>que por muchos es derramada para remisión de los pecados. </a:t>
            </a:r>
          </a:p>
        </p:txBody>
      </p:sp>
      <p:sp>
        <p:nvSpPr>
          <p:cNvPr id="13" name="1 CuadroTexto">
            <a:extLst>
              <a:ext uri="{FF2B5EF4-FFF2-40B4-BE49-F238E27FC236}">
                <a16:creationId xmlns:a16="http://schemas.microsoft.com/office/drawing/2014/main" id="{945131B2-D3C9-432E-A88E-291660E48F8B}"/>
              </a:ext>
            </a:extLst>
          </p:cNvPr>
          <p:cNvSpPr txBox="1"/>
          <p:nvPr/>
        </p:nvSpPr>
        <p:spPr>
          <a:xfrm>
            <a:off x="3353849" y="-27384"/>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79BEE01B-26F3-4AAF-8A45-B9DD8B522C23}"/>
              </a:ext>
            </a:extLst>
          </p:cNvPr>
          <p:cNvSpPr txBox="1"/>
          <p:nvPr/>
        </p:nvSpPr>
        <p:spPr>
          <a:xfrm>
            <a:off x="-36512" y="523508"/>
            <a:ext cx="9083558" cy="712183"/>
          </a:xfrm>
          <a:prstGeom prst="rect">
            <a:avLst/>
          </a:prstGeom>
          <a:noFill/>
        </p:spPr>
        <p:txBody>
          <a:bodyPr wrap="square" rtlCol="0">
            <a:spAutoFit/>
          </a:bodyPr>
          <a:lstStyle/>
          <a:p>
            <a:pPr algn="ctr">
              <a:lnSpc>
                <a:spcPts val="2400"/>
              </a:lnSpc>
            </a:pPr>
            <a:r>
              <a:rPr lang="es-ES" sz="2400" dirty="0">
                <a:solidFill>
                  <a:srgbClr val="FFFF00"/>
                </a:solidFill>
              </a:rPr>
              <a:t>Pero ahora en Cristo Jesús, </a:t>
            </a:r>
            <a:r>
              <a:rPr lang="es-ES" sz="2400" dirty="0">
                <a:solidFill>
                  <a:srgbClr val="00B0F0"/>
                </a:solidFill>
              </a:rPr>
              <a:t>vosotros que en otro tiempo estabais lejos, habéis sido hechos cercanos por la sangre de Cristo. </a:t>
            </a:r>
          </a:p>
        </p:txBody>
      </p:sp>
    </p:spTree>
    <p:extLst>
      <p:ext uri="{BB962C8B-B14F-4D97-AF65-F5344CB8AC3E}">
        <p14:creationId xmlns:p14="http://schemas.microsoft.com/office/powerpoint/2010/main" val="3992968021"/>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7" name="1 CuadroTexto">
            <a:extLst>
              <a:ext uri="{FF2B5EF4-FFF2-40B4-BE49-F238E27FC236}">
                <a16:creationId xmlns:a16="http://schemas.microsoft.com/office/drawing/2014/main" id="{70712B2C-D25E-4275-A444-4A3D3F06C787}"/>
              </a:ext>
            </a:extLst>
          </p:cNvPr>
          <p:cNvSpPr txBox="1"/>
          <p:nvPr/>
        </p:nvSpPr>
        <p:spPr>
          <a:xfrm>
            <a:off x="883290" y="1313533"/>
            <a:ext cx="318465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1:18-20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B0CC5125-BDE8-4463-B849-5D183475258B}"/>
              </a:ext>
            </a:extLst>
          </p:cNvPr>
          <p:cNvSpPr txBox="1"/>
          <p:nvPr/>
        </p:nvSpPr>
        <p:spPr>
          <a:xfrm>
            <a:off x="24946" y="1838781"/>
            <a:ext cx="4835085" cy="3174395"/>
          </a:xfrm>
          <a:prstGeom prst="rect">
            <a:avLst/>
          </a:prstGeom>
          <a:noFill/>
        </p:spPr>
        <p:txBody>
          <a:bodyPr wrap="square" rtlCol="0">
            <a:spAutoFit/>
          </a:bodyPr>
          <a:lstStyle/>
          <a:p>
            <a:pPr algn="ctr">
              <a:lnSpc>
                <a:spcPts val="2400"/>
              </a:lnSpc>
            </a:pPr>
            <a:r>
              <a:rPr lang="es-ES" sz="2400" dirty="0">
                <a:solidFill>
                  <a:srgbClr val="FFFF00"/>
                </a:solidFill>
              </a:rPr>
              <a:t>Sabiendo que fuisteis rescatados de vuestra vana manera de vivir, la cual recibisteis de vuestros padres,</a:t>
            </a:r>
            <a:r>
              <a:rPr lang="es-ES" sz="2400" dirty="0">
                <a:solidFill>
                  <a:schemeClr val="bg1"/>
                </a:solidFill>
              </a:rPr>
              <a:t> </a:t>
            </a:r>
            <a:r>
              <a:rPr lang="es-ES" sz="2400" dirty="0">
                <a:solidFill>
                  <a:srgbClr val="00B0F0"/>
                </a:solidFill>
              </a:rPr>
              <a:t>no con cosas corruptibles, como oro o plata, </a:t>
            </a:r>
            <a:r>
              <a:rPr lang="es-ES" sz="2400" dirty="0">
                <a:solidFill>
                  <a:srgbClr val="FFFF00"/>
                </a:solidFill>
              </a:rPr>
              <a:t>sino con la sangre preciosa de Cristo, como de un cordero sin mancha y sin contaminación,</a:t>
            </a:r>
            <a:r>
              <a:rPr lang="es-ES" sz="2400" dirty="0">
                <a:solidFill>
                  <a:schemeClr val="bg1"/>
                </a:solidFill>
              </a:rPr>
              <a:t> </a:t>
            </a:r>
            <a:r>
              <a:rPr lang="es-ES" sz="2400" dirty="0">
                <a:solidFill>
                  <a:srgbClr val="00B0F0"/>
                </a:solidFill>
              </a:rPr>
              <a:t>ya destinado desde antes de la fundación del mundo, pero manifestado en los postreros tiempos por amor de vosotros.</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rgbClr val="00B0F0"/>
                </a:solidFill>
              </a:rPr>
              <a:t>para librarnos del presente siglo malo,</a:t>
            </a:r>
            <a:r>
              <a:rPr lang="es-ES" sz="2400" dirty="0">
                <a:solidFill>
                  <a:schemeClr val="bg1"/>
                </a:solidFill>
              </a:rPr>
              <a:t> </a:t>
            </a:r>
            <a:r>
              <a:rPr lang="es-ES" sz="2400" dirty="0">
                <a:solidFill>
                  <a:srgbClr val="FFFF00"/>
                </a:solidFill>
              </a:rPr>
              <a:t>conforme a la voluntad de nuestro Dios y Padre.</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3414508" y="5421831"/>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26:28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972723"/>
            <a:ext cx="9083558" cy="712183"/>
          </a:xfrm>
          <a:prstGeom prst="rect">
            <a:avLst/>
          </a:prstGeom>
          <a:noFill/>
        </p:spPr>
        <p:txBody>
          <a:bodyPr wrap="square" rtlCol="0">
            <a:spAutoFit/>
          </a:bodyPr>
          <a:lstStyle/>
          <a:p>
            <a:pPr algn="ctr">
              <a:lnSpc>
                <a:spcPts val="2400"/>
              </a:lnSpc>
            </a:pPr>
            <a:r>
              <a:rPr lang="es-ES" sz="2400" dirty="0">
                <a:solidFill>
                  <a:srgbClr val="00B0F0"/>
                </a:solidFill>
              </a:rPr>
              <a:t>Porque esto es mi sangre del nuevo pacto, </a:t>
            </a:r>
            <a:r>
              <a:rPr lang="es-ES" sz="2400" dirty="0">
                <a:solidFill>
                  <a:srgbClr val="FFFF00"/>
                </a:solidFill>
              </a:rPr>
              <a:t>que por muchos es derramada para remisión de los pecados. </a:t>
            </a:r>
          </a:p>
        </p:txBody>
      </p:sp>
      <p:sp>
        <p:nvSpPr>
          <p:cNvPr id="13" name="1 CuadroTexto">
            <a:extLst>
              <a:ext uri="{FF2B5EF4-FFF2-40B4-BE49-F238E27FC236}">
                <a16:creationId xmlns:a16="http://schemas.microsoft.com/office/drawing/2014/main" id="{945131B2-D3C9-432E-A88E-291660E48F8B}"/>
              </a:ext>
            </a:extLst>
          </p:cNvPr>
          <p:cNvSpPr txBox="1"/>
          <p:nvPr/>
        </p:nvSpPr>
        <p:spPr>
          <a:xfrm>
            <a:off x="3353849" y="-27384"/>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79BEE01B-26F3-4AAF-8A45-B9DD8B522C23}"/>
              </a:ext>
            </a:extLst>
          </p:cNvPr>
          <p:cNvSpPr txBox="1"/>
          <p:nvPr/>
        </p:nvSpPr>
        <p:spPr>
          <a:xfrm>
            <a:off x="-36512" y="523508"/>
            <a:ext cx="9083558" cy="712183"/>
          </a:xfrm>
          <a:prstGeom prst="rect">
            <a:avLst/>
          </a:prstGeom>
          <a:noFill/>
        </p:spPr>
        <p:txBody>
          <a:bodyPr wrap="square" rtlCol="0">
            <a:spAutoFit/>
          </a:bodyPr>
          <a:lstStyle/>
          <a:p>
            <a:pPr algn="ctr">
              <a:lnSpc>
                <a:spcPts val="2400"/>
              </a:lnSpc>
            </a:pPr>
            <a:r>
              <a:rPr lang="es-ES" sz="2400" dirty="0">
                <a:solidFill>
                  <a:srgbClr val="FFFF00"/>
                </a:solidFill>
              </a:rPr>
              <a:t>Pero ahora en Cristo Jesús, </a:t>
            </a:r>
            <a:r>
              <a:rPr lang="es-ES" sz="2400" dirty="0">
                <a:solidFill>
                  <a:srgbClr val="00B0F0"/>
                </a:solidFill>
              </a:rPr>
              <a:t>vosotros que en otro tiempo estabais lejos, habéis sido hechos cercanos por la sangre de Cristo.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Tree>
    <p:extLst>
      <p:ext uri="{BB962C8B-B14F-4D97-AF65-F5344CB8AC3E}">
        <p14:creationId xmlns:p14="http://schemas.microsoft.com/office/powerpoint/2010/main" val="27338098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rgbClr val="00B0F0"/>
                </a:solidFill>
              </a:rPr>
              <a:t>para librarnos del presente siglo malo,</a:t>
            </a:r>
            <a:r>
              <a:rPr lang="es-ES" sz="2400" dirty="0">
                <a:solidFill>
                  <a:schemeClr val="bg1"/>
                </a:solidFill>
              </a:rPr>
              <a:t> </a:t>
            </a:r>
            <a:r>
              <a:rPr lang="es-ES" sz="2400" dirty="0">
                <a:solidFill>
                  <a:srgbClr val="FFFF00"/>
                </a:solidFill>
              </a:rPr>
              <a:t>conforme a la voluntad de nuestro Dios y Padre.</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chemeClr val="bg1"/>
                </a:solidFill>
              </a:rPr>
              <a:t>Por lo cual debía ser en todo semejante a sus hermanos, para venir a ser misericordioso y fiel sumo sacerdote en lo que a Dios se refiere, para expiar los pecados del pueblo. Pues en cuanto él mismo padeció siendo tentado, es poderoso para socorrer a los que son tentados. </a:t>
            </a:r>
          </a:p>
        </p:txBody>
      </p:sp>
      <p:sp>
        <p:nvSpPr>
          <p:cNvPr id="13" name="1 CuadroTexto">
            <a:extLst>
              <a:ext uri="{FF2B5EF4-FFF2-40B4-BE49-F238E27FC236}">
                <a16:creationId xmlns:a16="http://schemas.microsoft.com/office/drawing/2014/main" id="{945131B2-D3C9-432E-A88E-291660E48F8B}"/>
              </a:ext>
            </a:extLst>
          </p:cNvPr>
          <p:cNvSpPr txBox="1"/>
          <p:nvPr/>
        </p:nvSpPr>
        <p:spPr>
          <a:xfrm>
            <a:off x="3353849" y="-27384"/>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79BEE01B-26F3-4AAF-8A45-B9DD8B522C23}"/>
              </a:ext>
            </a:extLst>
          </p:cNvPr>
          <p:cNvSpPr txBox="1"/>
          <p:nvPr/>
        </p:nvSpPr>
        <p:spPr>
          <a:xfrm>
            <a:off x="-36512" y="523508"/>
            <a:ext cx="9083558" cy="712183"/>
          </a:xfrm>
          <a:prstGeom prst="rect">
            <a:avLst/>
          </a:prstGeom>
          <a:noFill/>
        </p:spPr>
        <p:txBody>
          <a:bodyPr wrap="square" rtlCol="0">
            <a:spAutoFit/>
          </a:bodyPr>
          <a:lstStyle/>
          <a:p>
            <a:pPr algn="ctr">
              <a:lnSpc>
                <a:spcPts val="2400"/>
              </a:lnSpc>
            </a:pPr>
            <a:r>
              <a:rPr lang="es-ES" sz="2400" dirty="0">
                <a:solidFill>
                  <a:srgbClr val="FFFF00"/>
                </a:solidFill>
              </a:rPr>
              <a:t>Pero ahora en Cristo Jesús, </a:t>
            </a:r>
            <a:r>
              <a:rPr lang="es-ES" sz="2400" dirty="0">
                <a:solidFill>
                  <a:srgbClr val="00B0F0"/>
                </a:solidFill>
              </a:rPr>
              <a:t>vosotros que en otro tiempo estabais lejos, habéis sido hechos cercanos por la sangre de Cristo.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Tree>
    <p:extLst>
      <p:ext uri="{BB962C8B-B14F-4D97-AF65-F5344CB8AC3E}">
        <p14:creationId xmlns:p14="http://schemas.microsoft.com/office/powerpoint/2010/main" val="15675461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rgbClr val="00B0F0"/>
                </a:solidFill>
              </a:rPr>
              <a:t>para librarnos del presente siglo malo,</a:t>
            </a:r>
            <a:r>
              <a:rPr lang="es-ES" sz="2400" dirty="0">
                <a:solidFill>
                  <a:schemeClr val="bg1"/>
                </a:solidFill>
              </a:rPr>
              <a:t> </a:t>
            </a:r>
            <a:r>
              <a:rPr lang="es-ES" sz="2400" dirty="0">
                <a:solidFill>
                  <a:srgbClr val="FFFF00"/>
                </a:solidFill>
              </a:rPr>
              <a:t>conforme a la voluntad de nuestro Dios y Padre.</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chemeClr val="bg1"/>
                </a:solidFill>
              </a:rPr>
              <a:t>para venir a ser misericordioso y fiel sumo sacerdote en lo que a Dios se refiere, para expiar los pecados del pueblo. Pues en cuanto él mismo padeció siendo tentado, es poderoso para socorrer a los que son tentados. </a:t>
            </a:r>
          </a:p>
        </p:txBody>
      </p:sp>
      <p:sp>
        <p:nvSpPr>
          <p:cNvPr id="13" name="1 CuadroTexto">
            <a:extLst>
              <a:ext uri="{FF2B5EF4-FFF2-40B4-BE49-F238E27FC236}">
                <a16:creationId xmlns:a16="http://schemas.microsoft.com/office/drawing/2014/main" id="{945131B2-D3C9-432E-A88E-291660E48F8B}"/>
              </a:ext>
            </a:extLst>
          </p:cNvPr>
          <p:cNvSpPr txBox="1"/>
          <p:nvPr/>
        </p:nvSpPr>
        <p:spPr>
          <a:xfrm>
            <a:off x="3353849" y="-27384"/>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79BEE01B-26F3-4AAF-8A45-B9DD8B522C23}"/>
              </a:ext>
            </a:extLst>
          </p:cNvPr>
          <p:cNvSpPr txBox="1"/>
          <p:nvPr/>
        </p:nvSpPr>
        <p:spPr>
          <a:xfrm>
            <a:off x="-36512" y="523508"/>
            <a:ext cx="9083558" cy="712183"/>
          </a:xfrm>
          <a:prstGeom prst="rect">
            <a:avLst/>
          </a:prstGeom>
          <a:noFill/>
        </p:spPr>
        <p:txBody>
          <a:bodyPr wrap="square" rtlCol="0">
            <a:spAutoFit/>
          </a:bodyPr>
          <a:lstStyle/>
          <a:p>
            <a:pPr algn="ctr">
              <a:lnSpc>
                <a:spcPts val="2400"/>
              </a:lnSpc>
            </a:pPr>
            <a:r>
              <a:rPr lang="es-ES" sz="2400" dirty="0">
                <a:solidFill>
                  <a:srgbClr val="FFFF00"/>
                </a:solidFill>
              </a:rPr>
              <a:t>Pero ahora en Cristo Jesús, </a:t>
            </a:r>
            <a:r>
              <a:rPr lang="es-ES" sz="2400" dirty="0">
                <a:solidFill>
                  <a:srgbClr val="00B0F0"/>
                </a:solidFill>
              </a:rPr>
              <a:t>vosotros que en otro tiempo estabais lejos, habéis sido hechos cercanos por la sangre de Cristo.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Tree>
    <p:extLst>
      <p:ext uri="{BB962C8B-B14F-4D97-AF65-F5344CB8AC3E}">
        <p14:creationId xmlns:p14="http://schemas.microsoft.com/office/powerpoint/2010/main" val="2530723563"/>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rgbClr val="00B0F0"/>
                </a:solidFill>
              </a:rPr>
              <a:t>para librarnos del presente siglo malo,</a:t>
            </a:r>
            <a:r>
              <a:rPr lang="es-ES" sz="2400" dirty="0">
                <a:solidFill>
                  <a:schemeClr val="bg1"/>
                </a:solidFill>
              </a:rPr>
              <a:t> </a:t>
            </a:r>
            <a:r>
              <a:rPr lang="es-ES" sz="2400" dirty="0">
                <a:solidFill>
                  <a:srgbClr val="FFFF00"/>
                </a:solidFill>
              </a:rPr>
              <a:t>conforme a la voluntad de nuestro Dios y Padre.</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chemeClr val="bg1"/>
                </a:solidFill>
              </a:rPr>
              <a:t>para expiar los pecados del pueblo. Pues en cuanto él mismo padeció siendo tentado, es poderoso para socorrer a los que son tentados. </a:t>
            </a:r>
          </a:p>
        </p:txBody>
      </p:sp>
      <p:sp>
        <p:nvSpPr>
          <p:cNvPr id="13" name="1 CuadroTexto">
            <a:extLst>
              <a:ext uri="{FF2B5EF4-FFF2-40B4-BE49-F238E27FC236}">
                <a16:creationId xmlns:a16="http://schemas.microsoft.com/office/drawing/2014/main" id="{945131B2-D3C9-432E-A88E-291660E48F8B}"/>
              </a:ext>
            </a:extLst>
          </p:cNvPr>
          <p:cNvSpPr txBox="1"/>
          <p:nvPr/>
        </p:nvSpPr>
        <p:spPr>
          <a:xfrm>
            <a:off x="3353849" y="-27384"/>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79BEE01B-26F3-4AAF-8A45-B9DD8B522C23}"/>
              </a:ext>
            </a:extLst>
          </p:cNvPr>
          <p:cNvSpPr txBox="1"/>
          <p:nvPr/>
        </p:nvSpPr>
        <p:spPr>
          <a:xfrm>
            <a:off x="-36512" y="523508"/>
            <a:ext cx="9083558" cy="712183"/>
          </a:xfrm>
          <a:prstGeom prst="rect">
            <a:avLst/>
          </a:prstGeom>
          <a:noFill/>
        </p:spPr>
        <p:txBody>
          <a:bodyPr wrap="square" rtlCol="0">
            <a:spAutoFit/>
          </a:bodyPr>
          <a:lstStyle/>
          <a:p>
            <a:pPr algn="ctr">
              <a:lnSpc>
                <a:spcPts val="2400"/>
              </a:lnSpc>
            </a:pPr>
            <a:r>
              <a:rPr lang="es-ES" sz="2400" dirty="0">
                <a:solidFill>
                  <a:srgbClr val="FFFF00"/>
                </a:solidFill>
              </a:rPr>
              <a:t>Pero ahora en Cristo Jesús, </a:t>
            </a:r>
            <a:r>
              <a:rPr lang="es-ES" sz="2400" dirty="0">
                <a:solidFill>
                  <a:srgbClr val="00B0F0"/>
                </a:solidFill>
              </a:rPr>
              <a:t>vosotros que en otro tiempo estabais lejos, habéis sido hechos cercanos por la sangre de Cristo.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Tree>
    <p:extLst>
      <p:ext uri="{BB962C8B-B14F-4D97-AF65-F5344CB8AC3E}">
        <p14:creationId xmlns:p14="http://schemas.microsoft.com/office/powerpoint/2010/main" val="1421756203"/>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9" name="1 CuadroTexto">
            <a:extLst>
              <a:ext uri="{FF2B5EF4-FFF2-40B4-BE49-F238E27FC236}">
                <a16:creationId xmlns:a16="http://schemas.microsoft.com/office/drawing/2014/main" id="{D6894AF0-764C-4FFD-8E73-C1CD4BFF94CA}"/>
              </a:ext>
            </a:extLst>
          </p:cNvPr>
          <p:cNvSpPr txBox="1"/>
          <p:nvPr/>
        </p:nvSpPr>
        <p:spPr>
          <a:xfrm>
            <a:off x="5869182" y="1313533"/>
            <a:ext cx="24298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Gálatas 1:4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49BB4B7D-CE73-40D5-A8C5-5B873550F640}"/>
              </a:ext>
            </a:extLst>
          </p:cNvPr>
          <p:cNvSpPr txBox="1"/>
          <p:nvPr/>
        </p:nvSpPr>
        <p:spPr>
          <a:xfrm>
            <a:off x="5292080" y="1838781"/>
            <a:ext cx="3816424" cy="1635512"/>
          </a:xfrm>
          <a:prstGeom prst="rect">
            <a:avLst/>
          </a:prstGeom>
          <a:noFill/>
        </p:spPr>
        <p:txBody>
          <a:bodyPr wrap="square" rtlCol="0">
            <a:spAutoFit/>
          </a:bodyPr>
          <a:lstStyle/>
          <a:p>
            <a:pPr algn="ctr">
              <a:lnSpc>
                <a:spcPts val="2400"/>
              </a:lnSpc>
            </a:pPr>
            <a:r>
              <a:rPr lang="es-ES" sz="2400" dirty="0">
                <a:solidFill>
                  <a:srgbClr val="FFFF00"/>
                </a:solidFill>
              </a:rPr>
              <a:t>El cual se dio a sí mismo por nuestros pecados </a:t>
            </a:r>
            <a:r>
              <a:rPr lang="es-ES" sz="2400" dirty="0">
                <a:solidFill>
                  <a:srgbClr val="00B0F0"/>
                </a:solidFill>
              </a:rPr>
              <a:t>para librarnos del presente siglo malo,</a:t>
            </a:r>
            <a:r>
              <a:rPr lang="es-ES" sz="2400" dirty="0">
                <a:solidFill>
                  <a:schemeClr val="bg1"/>
                </a:solidFill>
              </a:rPr>
              <a:t> </a:t>
            </a:r>
            <a:r>
              <a:rPr lang="es-ES" sz="2400" dirty="0">
                <a:solidFill>
                  <a:srgbClr val="FFFF00"/>
                </a:solidFill>
              </a:rPr>
              <a:t>conforme a la voluntad de nuestro Dios y Padre.</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3" name="1 CuadroTexto">
            <a:extLst>
              <a:ext uri="{FF2B5EF4-FFF2-40B4-BE49-F238E27FC236}">
                <a16:creationId xmlns:a16="http://schemas.microsoft.com/office/drawing/2014/main" id="{945131B2-D3C9-432E-A88E-291660E48F8B}"/>
              </a:ext>
            </a:extLst>
          </p:cNvPr>
          <p:cNvSpPr txBox="1"/>
          <p:nvPr/>
        </p:nvSpPr>
        <p:spPr>
          <a:xfrm>
            <a:off x="3353849" y="-27384"/>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2:13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79BEE01B-26F3-4AAF-8A45-B9DD8B522C23}"/>
              </a:ext>
            </a:extLst>
          </p:cNvPr>
          <p:cNvSpPr txBox="1"/>
          <p:nvPr/>
        </p:nvSpPr>
        <p:spPr>
          <a:xfrm>
            <a:off x="-36512" y="523508"/>
            <a:ext cx="9083558" cy="712183"/>
          </a:xfrm>
          <a:prstGeom prst="rect">
            <a:avLst/>
          </a:prstGeom>
          <a:noFill/>
        </p:spPr>
        <p:txBody>
          <a:bodyPr wrap="square" rtlCol="0">
            <a:spAutoFit/>
          </a:bodyPr>
          <a:lstStyle/>
          <a:p>
            <a:pPr algn="ctr">
              <a:lnSpc>
                <a:spcPts val="2400"/>
              </a:lnSpc>
            </a:pPr>
            <a:r>
              <a:rPr lang="es-ES" sz="2400" dirty="0">
                <a:solidFill>
                  <a:srgbClr val="FFFF00"/>
                </a:solidFill>
              </a:rPr>
              <a:t>Pero ahora en Cristo Jesús, </a:t>
            </a:r>
            <a:r>
              <a:rPr lang="es-ES" sz="2400" dirty="0">
                <a:solidFill>
                  <a:srgbClr val="00B0F0"/>
                </a:solidFill>
              </a:rPr>
              <a:t>vosotros que en otro tiempo estabais lejos, habéis sido hechos cercanos por la sangre de Cristo.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Tree>
    <p:extLst>
      <p:ext uri="{BB962C8B-B14F-4D97-AF65-F5344CB8AC3E}">
        <p14:creationId xmlns:p14="http://schemas.microsoft.com/office/powerpoint/2010/main" val="2944621811"/>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120102" y="-27384"/>
            <a:ext cx="30689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327736"/>
          </a:xfrm>
          <a:prstGeom prst="rect">
            <a:avLst/>
          </a:prstGeom>
          <a:noFill/>
        </p:spPr>
        <p:txBody>
          <a:bodyPr wrap="square" rtlCol="0">
            <a:spAutoFit/>
          </a:bodyPr>
          <a:lstStyle/>
          <a:p>
            <a:pPr algn="ctr">
              <a:lnSpc>
                <a:spcPts val="2400"/>
              </a:lnSpc>
            </a:pPr>
            <a:r>
              <a:rPr lang="es-ES" sz="2400" dirty="0">
                <a:solidFill>
                  <a:schemeClr val="bg1"/>
                </a:solidFill>
              </a:rPr>
              <a:t>Ahora bien, el punto principal de lo que venimos diciendo es que tenemos tal sumo sacerdote, el cual se sentó a la diestra del trono de la Majestad en los cielos, ministro del santuario, y de aquel verdadero tabernáculo que levantó el Señor, y no el hombre. </a:t>
            </a:r>
          </a:p>
        </p:txBody>
      </p:sp>
    </p:spTree>
    <p:extLst>
      <p:ext uri="{BB962C8B-B14F-4D97-AF65-F5344CB8AC3E}">
        <p14:creationId xmlns:p14="http://schemas.microsoft.com/office/powerpoint/2010/main" val="35491985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120102" y="-27384"/>
            <a:ext cx="30689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327736"/>
          </a:xfrm>
          <a:prstGeom prst="rect">
            <a:avLst/>
          </a:prstGeom>
          <a:noFill/>
        </p:spPr>
        <p:txBody>
          <a:bodyPr wrap="square" rtlCol="0">
            <a:spAutoFit/>
          </a:bodyPr>
          <a:lstStyle/>
          <a:p>
            <a:pPr algn="ctr">
              <a:lnSpc>
                <a:spcPts val="2400"/>
              </a:lnSpc>
            </a:pPr>
            <a:r>
              <a:rPr lang="es-ES" sz="2400" dirty="0">
                <a:solidFill>
                  <a:srgbClr val="FFFF00"/>
                </a:solidFill>
              </a:rPr>
              <a:t>Ahora bien, el punto principal de lo que venimos diciendo es que tenemos tal sumo sacerdote,</a:t>
            </a:r>
            <a:r>
              <a:rPr lang="es-ES" sz="2400" dirty="0">
                <a:solidFill>
                  <a:schemeClr val="bg1"/>
                </a:solidFill>
              </a:rPr>
              <a:t> el cual se sentó a la diestra del trono de la Majestad en los cielos, ministro del santuario, y de aquel verdadero tabernáculo que levantó el Señor, y no el hombre. </a:t>
            </a:r>
          </a:p>
        </p:txBody>
      </p:sp>
    </p:spTree>
    <p:extLst>
      <p:ext uri="{BB962C8B-B14F-4D97-AF65-F5344CB8AC3E}">
        <p14:creationId xmlns:p14="http://schemas.microsoft.com/office/powerpoint/2010/main" val="279318552"/>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120102" y="-27384"/>
            <a:ext cx="30689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327736"/>
          </a:xfrm>
          <a:prstGeom prst="rect">
            <a:avLst/>
          </a:prstGeom>
          <a:noFill/>
        </p:spPr>
        <p:txBody>
          <a:bodyPr wrap="square" rtlCol="0">
            <a:spAutoFit/>
          </a:bodyPr>
          <a:lstStyle/>
          <a:p>
            <a:pPr algn="ctr">
              <a:lnSpc>
                <a:spcPts val="2400"/>
              </a:lnSpc>
            </a:pPr>
            <a:r>
              <a:rPr lang="es-ES" sz="2400" dirty="0">
                <a:solidFill>
                  <a:srgbClr val="FFFF00"/>
                </a:solidFill>
              </a:rPr>
              <a:t>Ahora bien, el punto principal de lo que venimos diciendo es que tenemos tal sumo sacerdote,</a:t>
            </a:r>
            <a:r>
              <a:rPr lang="es-ES" sz="2400" dirty="0">
                <a:solidFill>
                  <a:schemeClr val="bg1"/>
                </a:solidFill>
              </a:rPr>
              <a:t> </a:t>
            </a:r>
            <a:r>
              <a:rPr lang="es-ES" sz="2400" dirty="0">
                <a:solidFill>
                  <a:srgbClr val="00B0F0"/>
                </a:solidFill>
              </a:rPr>
              <a:t>el cual se sentó a la diestra del trono de la Majestad en los cielos,</a:t>
            </a:r>
            <a:r>
              <a:rPr lang="es-ES" sz="2400" dirty="0">
                <a:solidFill>
                  <a:schemeClr val="bg1"/>
                </a:solidFill>
              </a:rPr>
              <a:t> ministro del santuario, y de aquel verdadero tabernáculo que levantó el Señor, y no el hombre. </a:t>
            </a:r>
          </a:p>
        </p:txBody>
      </p:sp>
    </p:spTree>
    <p:extLst>
      <p:ext uri="{BB962C8B-B14F-4D97-AF65-F5344CB8AC3E}">
        <p14:creationId xmlns:p14="http://schemas.microsoft.com/office/powerpoint/2010/main" val="2179800005"/>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120102" y="-27384"/>
            <a:ext cx="30689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327736"/>
          </a:xfrm>
          <a:prstGeom prst="rect">
            <a:avLst/>
          </a:prstGeom>
          <a:noFill/>
        </p:spPr>
        <p:txBody>
          <a:bodyPr wrap="square" rtlCol="0">
            <a:spAutoFit/>
          </a:bodyPr>
          <a:lstStyle/>
          <a:p>
            <a:pPr algn="ctr">
              <a:lnSpc>
                <a:spcPts val="2400"/>
              </a:lnSpc>
            </a:pPr>
            <a:r>
              <a:rPr lang="es-ES" sz="2400" dirty="0">
                <a:solidFill>
                  <a:srgbClr val="FFFF00"/>
                </a:solidFill>
              </a:rPr>
              <a:t>Ahora bien, el punto principal de lo que venimos diciendo es que tenemos tal sumo sacerdote,</a:t>
            </a:r>
            <a:r>
              <a:rPr lang="es-ES" sz="2400" dirty="0">
                <a:solidFill>
                  <a:schemeClr val="bg1"/>
                </a:solidFill>
              </a:rPr>
              <a:t> </a:t>
            </a:r>
            <a:r>
              <a:rPr lang="es-ES" sz="2400" dirty="0">
                <a:solidFill>
                  <a:srgbClr val="00B0F0"/>
                </a:solidFill>
              </a:rPr>
              <a:t>el cual se sentó a la diestra del trono de la Majestad en los cielos,</a:t>
            </a:r>
            <a:r>
              <a:rPr lang="es-ES" sz="2400" dirty="0">
                <a:solidFill>
                  <a:schemeClr val="bg1"/>
                </a:solidFill>
              </a:rPr>
              <a:t> </a:t>
            </a:r>
            <a:r>
              <a:rPr lang="es-ES" sz="2400" dirty="0">
                <a:solidFill>
                  <a:srgbClr val="FFFF00"/>
                </a:solidFill>
              </a:rPr>
              <a:t>ministro del santuario, y de aquel verdadero tabernáculo que levantó el Señor, y no el hombre.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971600" y="177281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35496" y="2310318"/>
            <a:ext cx="4536504" cy="2251065"/>
          </a:xfrm>
          <a:prstGeom prst="rect">
            <a:avLst/>
          </a:prstGeom>
          <a:noFill/>
        </p:spPr>
        <p:txBody>
          <a:bodyPr wrap="square" rtlCol="0">
            <a:spAutoFit/>
          </a:bodyPr>
          <a:lstStyle/>
          <a:p>
            <a:pPr algn="ctr">
              <a:lnSpc>
                <a:spcPts val="2400"/>
              </a:lnSpc>
            </a:pPr>
            <a:r>
              <a:rPr lang="es-ES" sz="2400" dirty="0">
                <a:solidFill>
                  <a:schemeClr val="bg1"/>
                </a:solidFill>
              </a:rPr>
              <a:t>los cuales sirven a lo que es figura y sombra de las cosas celestiales, como se le advirtió a Moisés cuando iba a erigir el tabernáculo, diciéndole: Mira, haz todas las cosas conforme al modelo que se te ha mostrado en el monte.</a:t>
            </a:r>
          </a:p>
        </p:txBody>
      </p:sp>
    </p:spTree>
    <p:extLst>
      <p:ext uri="{BB962C8B-B14F-4D97-AF65-F5344CB8AC3E}">
        <p14:creationId xmlns:p14="http://schemas.microsoft.com/office/powerpoint/2010/main" val="760178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120102" y="-27384"/>
            <a:ext cx="30689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327736"/>
          </a:xfrm>
          <a:prstGeom prst="rect">
            <a:avLst/>
          </a:prstGeom>
          <a:noFill/>
        </p:spPr>
        <p:txBody>
          <a:bodyPr wrap="square" rtlCol="0">
            <a:spAutoFit/>
          </a:bodyPr>
          <a:lstStyle/>
          <a:p>
            <a:pPr algn="ctr">
              <a:lnSpc>
                <a:spcPts val="2400"/>
              </a:lnSpc>
            </a:pPr>
            <a:r>
              <a:rPr lang="es-ES" sz="2400" dirty="0">
                <a:solidFill>
                  <a:srgbClr val="FFFF00"/>
                </a:solidFill>
              </a:rPr>
              <a:t>Ahora bien, el punto principal de lo que venimos diciendo es que tenemos tal sumo sacerdote,</a:t>
            </a:r>
            <a:r>
              <a:rPr lang="es-ES" sz="2400" dirty="0">
                <a:solidFill>
                  <a:schemeClr val="bg1"/>
                </a:solidFill>
              </a:rPr>
              <a:t> </a:t>
            </a:r>
            <a:r>
              <a:rPr lang="es-ES" sz="2400" dirty="0">
                <a:solidFill>
                  <a:srgbClr val="00B0F0"/>
                </a:solidFill>
              </a:rPr>
              <a:t>el cual se sentó a la diestra del trono de la Majestad en los cielos,</a:t>
            </a:r>
            <a:r>
              <a:rPr lang="es-ES" sz="2400" dirty="0">
                <a:solidFill>
                  <a:schemeClr val="bg1"/>
                </a:solidFill>
              </a:rPr>
              <a:t> </a:t>
            </a:r>
            <a:r>
              <a:rPr lang="es-ES" sz="2400" dirty="0">
                <a:solidFill>
                  <a:srgbClr val="FFFF00"/>
                </a:solidFill>
              </a:rPr>
              <a:t>ministro del santuario, y de aquel verdadero tabernáculo que levantó el Señor, y no el hombre.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971600" y="177281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35496" y="2310318"/>
            <a:ext cx="4536504" cy="2251065"/>
          </a:xfrm>
          <a:prstGeom prst="rect">
            <a:avLst/>
          </a:prstGeom>
          <a:noFill/>
        </p:spPr>
        <p:txBody>
          <a:bodyPr wrap="square" rtlCol="0">
            <a:spAutoFit/>
          </a:bodyPr>
          <a:lstStyle/>
          <a:p>
            <a:pPr algn="ctr">
              <a:lnSpc>
                <a:spcPts val="2400"/>
              </a:lnSpc>
            </a:pPr>
            <a:r>
              <a:rPr lang="es-ES" sz="2400" dirty="0">
                <a:solidFill>
                  <a:srgbClr val="FFFF00"/>
                </a:solidFill>
              </a:rPr>
              <a:t>los cuales sirven a lo que es figura y sombra de las cosas celestiales, </a:t>
            </a:r>
            <a:r>
              <a:rPr lang="es-ES" sz="2400" dirty="0">
                <a:solidFill>
                  <a:schemeClr val="bg1"/>
                </a:solidFill>
              </a:rPr>
              <a:t>como se le advirtió a Moisés cuando iba a erigir el tabernáculo, diciéndole: Mira, haz todas las cosas conforme al modelo que se te ha mostrado en el monte.</a:t>
            </a:r>
          </a:p>
        </p:txBody>
      </p:sp>
    </p:spTree>
    <p:extLst>
      <p:ext uri="{BB962C8B-B14F-4D97-AF65-F5344CB8AC3E}">
        <p14:creationId xmlns:p14="http://schemas.microsoft.com/office/powerpoint/2010/main" val="2774915835"/>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120102" y="-27384"/>
            <a:ext cx="30689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327736"/>
          </a:xfrm>
          <a:prstGeom prst="rect">
            <a:avLst/>
          </a:prstGeom>
          <a:noFill/>
        </p:spPr>
        <p:txBody>
          <a:bodyPr wrap="square" rtlCol="0">
            <a:spAutoFit/>
          </a:bodyPr>
          <a:lstStyle/>
          <a:p>
            <a:pPr algn="ctr">
              <a:lnSpc>
                <a:spcPts val="2400"/>
              </a:lnSpc>
            </a:pPr>
            <a:r>
              <a:rPr lang="es-ES" sz="2400" dirty="0">
                <a:solidFill>
                  <a:srgbClr val="FFFF00"/>
                </a:solidFill>
              </a:rPr>
              <a:t>Ahora bien, el punto principal de lo que venimos diciendo es que tenemos tal sumo sacerdote,</a:t>
            </a:r>
            <a:r>
              <a:rPr lang="es-ES" sz="2400" dirty="0">
                <a:solidFill>
                  <a:schemeClr val="bg1"/>
                </a:solidFill>
              </a:rPr>
              <a:t> </a:t>
            </a:r>
            <a:r>
              <a:rPr lang="es-ES" sz="2400" dirty="0">
                <a:solidFill>
                  <a:srgbClr val="00B0F0"/>
                </a:solidFill>
              </a:rPr>
              <a:t>el cual se sentó a la diestra del trono de la Majestad en los cielos,</a:t>
            </a:r>
            <a:r>
              <a:rPr lang="es-ES" sz="2400" dirty="0">
                <a:solidFill>
                  <a:schemeClr val="bg1"/>
                </a:solidFill>
              </a:rPr>
              <a:t> </a:t>
            </a:r>
            <a:r>
              <a:rPr lang="es-ES" sz="2400" dirty="0">
                <a:solidFill>
                  <a:srgbClr val="FFFF00"/>
                </a:solidFill>
              </a:rPr>
              <a:t>ministro del santuario, y de aquel verdadero tabernáculo que levantó el Señor, y no el hombre.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971600" y="177281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35496" y="2310318"/>
            <a:ext cx="4536504" cy="2251065"/>
          </a:xfrm>
          <a:prstGeom prst="rect">
            <a:avLst/>
          </a:prstGeom>
          <a:noFill/>
        </p:spPr>
        <p:txBody>
          <a:bodyPr wrap="square" rtlCol="0">
            <a:spAutoFit/>
          </a:bodyPr>
          <a:lstStyle/>
          <a:p>
            <a:pPr algn="ctr">
              <a:lnSpc>
                <a:spcPts val="2400"/>
              </a:lnSpc>
            </a:pPr>
            <a:r>
              <a:rPr lang="es-ES" sz="2400" dirty="0">
                <a:solidFill>
                  <a:srgbClr val="FFFF00"/>
                </a:solidFill>
              </a:rPr>
              <a:t>los cuales sirven a lo que es figura y sombra de las cosas celestiales, </a:t>
            </a:r>
            <a:r>
              <a:rPr lang="es-ES" sz="2400" dirty="0">
                <a:solidFill>
                  <a:srgbClr val="00B0F0"/>
                </a:solidFill>
              </a:rPr>
              <a:t>como se le advirtió a Moisés cuando iba a erigir el tabernáculo, diciéndole: </a:t>
            </a:r>
            <a:r>
              <a:rPr lang="es-ES" sz="2400" dirty="0">
                <a:solidFill>
                  <a:schemeClr val="bg1"/>
                </a:solidFill>
              </a:rPr>
              <a:t>Mira, haz todas las cosas conforme al modelo que se te ha mostrado en el monte.</a:t>
            </a:r>
          </a:p>
        </p:txBody>
      </p:sp>
    </p:spTree>
    <p:extLst>
      <p:ext uri="{BB962C8B-B14F-4D97-AF65-F5344CB8AC3E}">
        <p14:creationId xmlns:p14="http://schemas.microsoft.com/office/powerpoint/2010/main" val="227481206"/>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120102" y="-27384"/>
            <a:ext cx="30689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327736"/>
          </a:xfrm>
          <a:prstGeom prst="rect">
            <a:avLst/>
          </a:prstGeom>
          <a:noFill/>
        </p:spPr>
        <p:txBody>
          <a:bodyPr wrap="square" rtlCol="0">
            <a:spAutoFit/>
          </a:bodyPr>
          <a:lstStyle/>
          <a:p>
            <a:pPr algn="ctr">
              <a:lnSpc>
                <a:spcPts val="2400"/>
              </a:lnSpc>
            </a:pPr>
            <a:r>
              <a:rPr lang="es-ES" sz="2400" dirty="0">
                <a:solidFill>
                  <a:srgbClr val="FFFF00"/>
                </a:solidFill>
              </a:rPr>
              <a:t>Ahora bien, el punto principal de lo que venimos diciendo es que tenemos tal sumo sacerdote,</a:t>
            </a:r>
            <a:r>
              <a:rPr lang="es-ES" sz="2400" dirty="0">
                <a:solidFill>
                  <a:schemeClr val="bg1"/>
                </a:solidFill>
              </a:rPr>
              <a:t> </a:t>
            </a:r>
            <a:r>
              <a:rPr lang="es-ES" sz="2400" dirty="0">
                <a:solidFill>
                  <a:srgbClr val="00B0F0"/>
                </a:solidFill>
              </a:rPr>
              <a:t>el cual se sentó a la diestra del trono de la Majestad en los cielos,</a:t>
            </a:r>
            <a:r>
              <a:rPr lang="es-ES" sz="2400" dirty="0">
                <a:solidFill>
                  <a:schemeClr val="bg1"/>
                </a:solidFill>
              </a:rPr>
              <a:t> </a:t>
            </a:r>
            <a:r>
              <a:rPr lang="es-ES" sz="2400" dirty="0">
                <a:solidFill>
                  <a:srgbClr val="FFFF00"/>
                </a:solidFill>
              </a:rPr>
              <a:t>ministro del santuario, y de aquel verdadero tabernáculo que levantó el Señor, y no el hombre.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971600" y="177281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35496" y="2310318"/>
            <a:ext cx="4536504" cy="2251065"/>
          </a:xfrm>
          <a:prstGeom prst="rect">
            <a:avLst/>
          </a:prstGeom>
          <a:noFill/>
        </p:spPr>
        <p:txBody>
          <a:bodyPr wrap="square" rtlCol="0">
            <a:spAutoFit/>
          </a:bodyPr>
          <a:lstStyle/>
          <a:p>
            <a:pPr algn="ctr">
              <a:lnSpc>
                <a:spcPts val="2400"/>
              </a:lnSpc>
            </a:pPr>
            <a:r>
              <a:rPr lang="es-ES" sz="2400" dirty="0">
                <a:solidFill>
                  <a:srgbClr val="FFFF00"/>
                </a:solidFill>
              </a:rPr>
              <a:t>los cuales sirven a lo que es figura y sombra de las cosas celestiales, </a:t>
            </a:r>
            <a:r>
              <a:rPr lang="es-ES" sz="2400" dirty="0">
                <a:solidFill>
                  <a:srgbClr val="00B0F0"/>
                </a:solidFill>
              </a:rPr>
              <a:t>como se le advirtió a Moisés cuando iba a erigir el tabernáculo, diciéndole: </a:t>
            </a:r>
            <a:r>
              <a:rPr lang="es-ES" sz="2400" dirty="0">
                <a:solidFill>
                  <a:srgbClr val="FFFF00"/>
                </a:solidFill>
              </a:rPr>
              <a:t>Mira, haz todas las cosas conforme al modelo que se te ha mostrado en el monte.</a:t>
            </a:r>
          </a:p>
        </p:txBody>
      </p:sp>
      <p:sp>
        <p:nvSpPr>
          <p:cNvPr id="15" name="1 CuadroTexto">
            <a:extLst>
              <a:ext uri="{FF2B5EF4-FFF2-40B4-BE49-F238E27FC236}">
                <a16:creationId xmlns:a16="http://schemas.microsoft.com/office/drawing/2014/main" id="{DE0A4F6D-C3F1-4184-A287-D6D34D84DD2F}"/>
              </a:ext>
            </a:extLst>
          </p:cNvPr>
          <p:cNvSpPr txBox="1"/>
          <p:nvPr/>
        </p:nvSpPr>
        <p:spPr>
          <a:xfrm>
            <a:off x="5597109" y="1686033"/>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7:26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4C4142DA-1724-4DF8-AA05-1AF0EBEDE5AF}"/>
              </a:ext>
            </a:extLst>
          </p:cNvPr>
          <p:cNvSpPr txBox="1"/>
          <p:nvPr/>
        </p:nvSpPr>
        <p:spPr>
          <a:xfrm>
            <a:off x="5004048" y="2159718"/>
            <a:ext cx="4104456" cy="1635512"/>
          </a:xfrm>
          <a:prstGeom prst="rect">
            <a:avLst/>
          </a:prstGeom>
          <a:noFill/>
        </p:spPr>
        <p:txBody>
          <a:bodyPr wrap="square" rtlCol="0">
            <a:spAutoFit/>
          </a:bodyPr>
          <a:lstStyle/>
          <a:p>
            <a:pPr algn="ctr">
              <a:lnSpc>
                <a:spcPts val="2400"/>
              </a:lnSpc>
            </a:pPr>
            <a:r>
              <a:rPr lang="es-ES" sz="2400" dirty="0">
                <a:solidFill>
                  <a:schemeClr val="bg1"/>
                </a:solidFill>
              </a:rPr>
              <a:t>Porque tal sumo sacerdote nos convenía: santo, inocente, sin mancha, apartado de los pecadores, y hecho más sublime que los cielos.</a:t>
            </a:r>
          </a:p>
        </p:txBody>
      </p:sp>
    </p:spTree>
    <p:extLst>
      <p:ext uri="{BB962C8B-B14F-4D97-AF65-F5344CB8AC3E}">
        <p14:creationId xmlns:p14="http://schemas.microsoft.com/office/powerpoint/2010/main" val="32634172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120102" y="-27384"/>
            <a:ext cx="30689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327736"/>
          </a:xfrm>
          <a:prstGeom prst="rect">
            <a:avLst/>
          </a:prstGeom>
          <a:noFill/>
        </p:spPr>
        <p:txBody>
          <a:bodyPr wrap="square" rtlCol="0">
            <a:spAutoFit/>
          </a:bodyPr>
          <a:lstStyle/>
          <a:p>
            <a:pPr algn="ctr">
              <a:lnSpc>
                <a:spcPts val="2400"/>
              </a:lnSpc>
            </a:pPr>
            <a:r>
              <a:rPr lang="es-ES" sz="2400" dirty="0">
                <a:solidFill>
                  <a:srgbClr val="FFFF00"/>
                </a:solidFill>
              </a:rPr>
              <a:t>Ahora bien, el punto principal de lo que venimos diciendo es que tenemos tal sumo sacerdote,</a:t>
            </a:r>
            <a:r>
              <a:rPr lang="es-ES" sz="2400" dirty="0">
                <a:solidFill>
                  <a:schemeClr val="bg1"/>
                </a:solidFill>
              </a:rPr>
              <a:t> </a:t>
            </a:r>
            <a:r>
              <a:rPr lang="es-ES" sz="2400" dirty="0">
                <a:solidFill>
                  <a:srgbClr val="00B0F0"/>
                </a:solidFill>
              </a:rPr>
              <a:t>el cual se sentó a la diestra del trono de la Majestad en los cielos,</a:t>
            </a:r>
            <a:r>
              <a:rPr lang="es-ES" sz="2400" dirty="0">
                <a:solidFill>
                  <a:schemeClr val="bg1"/>
                </a:solidFill>
              </a:rPr>
              <a:t> </a:t>
            </a:r>
            <a:r>
              <a:rPr lang="es-ES" sz="2400" dirty="0">
                <a:solidFill>
                  <a:srgbClr val="FFFF00"/>
                </a:solidFill>
              </a:rPr>
              <a:t>ministro del santuario, y de aquel verdadero tabernáculo que levantó el Señor, y no el hombre.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971600" y="177281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35496" y="2310318"/>
            <a:ext cx="4536504" cy="2251065"/>
          </a:xfrm>
          <a:prstGeom prst="rect">
            <a:avLst/>
          </a:prstGeom>
          <a:noFill/>
        </p:spPr>
        <p:txBody>
          <a:bodyPr wrap="square" rtlCol="0">
            <a:spAutoFit/>
          </a:bodyPr>
          <a:lstStyle/>
          <a:p>
            <a:pPr algn="ctr">
              <a:lnSpc>
                <a:spcPts val="2400"/>
              </a:lnSpc>
            </a:pPr>
            <a:r>
              <a:rPr lang="es-ES" sz="2400" dirty="0">
                <a:solidFill>
                  <a:srgbClr val="FFFF00"/>
                </a:solidFill>
              </a:rPr>
              <a:t>los cuales sirven a lo que es figura y sombra de las cosas celestiales, </a:t>
            </a:r>
            <a:r>
              <a:rPr lang="es-ES" sz="2400" dirty="0">
                <a:solidFill>
                  <a:srgbClr val="00B0F0"/>
                </a:solidFill>
              </a:rPr>
              <a:t>como se le advirtió a Moisés cuando iba a erigir el tabernáculo, diciéndole: </a:t>
            </a:r>
            <a:r>
              <a:rPr lang="es-ES" sz="2400" dirty="0">
                <a:solidFill>
                  <a:srgbClr val="FFFF00"/>
                </a:solidFill>
              </a:rPr>
              <a:t>Mira, haz todas las cosas conforme al modelo que se te ha mostrado en el monte.</a:t>
            </a:r>
          </a:p>
        </p:txBody>
      </p:sp>
      <p:sp>
        <p:nvSpPr>
          <p:cNvPr id="15" name="1 CuadroTexto">
            <a:extLst>
              <a:ext uri="{FF2B5EF4-FFF2-40B4-BE49-F238E27FC236}">
                <a16:creationId xmlns:a16="http://schemas.microsoft.com/office/drawing/2014/main" id="{DE0A4F6D-C3F1-4184-A287-D6D34D84DD2F}"/>
              </a:ext>
            </a:extLst>
          </p:cNvPr>
          <p:cNvSpPr txBox="1"/>
          <p:nvPr/>
        </p:nvSpPr>
        <p:spPr>
          <a:xfrm>
            <a:off x="5597109" y="1686033"/>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7:26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4C4142DA-1724-4DF8-AA05-1AF0EBEDE5AF}"/>
              </a:ext>
            </a:extLst>
          </p:cNvPr>
          <p:cNvSpPr txBox="1"/>
          <p:nvPr/>
        </p:nvSpPr>
        <p:spPr>
          <a:xfrm>
            <a:off x="5004048" y="2159718"/>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tal sumo sacerdote nos convenía: </a:t>
            </a:r>
            <a:r>
              <a:rPr lang="es-ES" sz="2400" dirty="0">
                <a:solidFill>
                  <a:schemeClr val="bg1"/>
                </a:solidFill>
              </a:rPr>
              <a:t>santo, inocente, sin mancha, apartado de los pecadores, y hecho más sublime que los cielos.</a:t>
            </a:r>
          </a:p>
        </p:txBody>
      </p:sp>
    </p:spTree>
    <p:extLst>
      <p:ext uri="{BB962C8B-B14F-4D97-AF65-F5344CB8AC3E}">
        <p14:creationId xmlns:p14="http://schemas.microsoft.com/office/powerpoint/2010/main" val="2433004227"/>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120102" y="-27384"/>
            <a:ext cx="30689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327736"/>
          </a:xfrm>
          <a:prstGeom prst="rect">
            <a:avLst/>
          </a:prstGeom>
          <a:noFill/>
        </p:spPr>
        <p:txBody>
          <a:bodyPr wrap="square" rtlCol="0">
            <a:spAutoFit/>
          </a:bodyPr>
          <a:lstStyle/>
          <a:p>
            <a:pPr algn="ctr">
              <a:lnSpc>
                <a:spcPts val="2400"/>
              </a:lnSpc>
            </a:pPr>
            <a:r>
              <a:rPr lang="es-ES" sz="2400" dirty="0">
                <a:solidFill>
                  <a:srgbClr val="FFFF00"/>
                </a:solidFill>
              </a:rPr>
              <a:t>Ahora bien, el punto principal de lo que venimos diciendo es que tenemos tal sumo sacerdote,</a:t>
            </a:r>
            <a:r>
              <a:rPr lang="es-ES" sz="2400" dirty="0">
                <a:solidFill>
                  <a:schemeClr val="bg1"/>
                </a:solidFill>
              </a:rPr>
              <a:t> </a:t>
            </a:r>
            <a:r>
              <a:rPr lang="es-ES" sz="2400" dirty="0">
                <a:solidFill>
                  <a:srgbClr val="00B0F0"/>
                </a:solidFill>
              </a:rPr>
              <a:t>el cual se sentó a la diestra del trono de la Majestad en los cielos,</a:t>
            </a:r>
            <a:r>
              <a:rPr lang="es-ES" sz="2400" dirty="0">
                <a:solidFill>
                  <a:schemeClr val="bg1"/>
                </a:solidFill>
              </a:rPr>
              <a:t> </a:t>
            </a:r>
            <a:r>
              <a:rPr lang="es-ES" sz="2400" dirty="0">
                <a:solidFill>
                  <a:srgbClr val="FFFF00"/>
                </a:solidFill>
              </a:rPr>
              <a:t>ministro del santuario, y de aquel verdadero tabernáculo que levantó el Señor, y no el hombre.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971600" y="1772816"/>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35496" y="2310318"/>
            <a:ext cx="4536504" cy="2251065"/>
          </a:xfrm>
          <a:prstGeom prst="rect">
            <a:avLst/>
          </a:prstGeom>
          <a:noFill/>
        </p:spPr>
        <p:txBody>
          <a:bodyPr wrap="square" rtlCol="0">
            <a:spAutoFit/>
          </a:bodyPr>
          <a:lstStyle/>
          <a:p>
            <a:pPr algn="ctr">
              <a:lnSpc>
                <a:spcPts val="2400"/>
              </a:lnSpc>
            </a:pPr>
            <a:r>
              <a:rPr lang="es-ES" sz="2400" dirty="0">
                <a:solidFill>
                  <a:srgbClr val="FFFF00"/>
                </a:solidFill>
              </a:rPr>
              <a:t>los cuales sirven a lo que es figura y sombra de las cosas celestiales, </a:t>
            </a:r>
            <a:r>
              <a:rPr lang="es-ES" sz="2400" dirty="0">
                <a:solidFill>
                  <a:srgbClr val="00B0F0"/>
                </a:solidFill>
              </a:rPr>
              <a:t>como se le advirtió a Moisés cuando iba a erigir el tabernáculo, diciéndole: </a:t>
            </a:r>
            <a:r>
              <a:rPr lang="es-ES" sz="2400" dirty="0">
                <a:solidFill>
                  <a:srgbClr val="FFFF00"/>
                </a:solidFill>
              </a:rPr>
              <a:t>Mira, haz todas las cosas conforme al modelo que se te ha mostrado en el monte.</a:t>
            </a:r>
          </a:p>
        </p:txBody>
      </p:sp>
      <p:sp>
        <p:nvSpPr>
          <p:cNvPr id="15" name="1 CuadroTexto">
            <a:extLst>
              <a:ext uri="{FF2B5EF4-FFF2-40B4-BE49-F238E27FC236}">
                <a16:creationId xmlns:a16="http://schemas.microsoft.com/office/drawing/2014/main" id="{DE0A4F6D-C3F1-4184-A287-D6D34D84DD2F}"/>
              </a:ext>
            </a:extLst>
          </p:cNvPr>
          <p:cNvSpPr txBox="1"/>
          <p:nvPr/>
        </p:nvSpPr>
        <p:spPr>
          <a:xfrm>
            <a:off x="5597109" y="1686033"/>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7:26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4C4142DA-1724-4DF8-AA05-1AF0EBEDE5AF}"/>
              </a:ext>
            </a:extLst>
          </p:cNvPr>
          <p:cNvSpPr txBox="1"/>
          <p:nvPr/>
        </p:nvSpPr>
        <p:spPr>
          <a:xfrm>
            <a:off x="5004048" y="2159718"/>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tal sumo sacerdote nos convenía: </a:t>
            </a:r>
            <a:r>
              <a:rPr lang="es-ES" sz="2400" dirty="0">
                <a:solidFill>
                  <a:srgbClr val="00B0F0"/>
                </a:solidFill>
              </a:rPr>
              <a:t>santo, inocente, sin mancha, apartado de los pecadores, y hecho más sublime que los cielos.</a:t>
            </a:r>
          </a:p>
        </p:txBody>
      </p:sp>
      <p:sp>
        <p:nvSpPr>
          <p:cNvPr id="21" name="TextBox 20">
            <a:extLst>
              <a:ext uri="{FF2B5EF4-FFF2-40B4-BE49-F238E27FC236}">
                <a16:creationId xmlns:a16="http://schemas.microsoft.com/office/drawing/2014/main" id="{A39C84FC-EC6B-4DD2-8593-2419458C305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329825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5" name="1 CuadroTexto">
            <a:extLst>
              <a:ext uri="{FF2B5EF4-FFF2-40B4-BE49-F238E27FC236}">
                <a16:creationId xmlns:a16="http://schemas.microsoft.com/office/drawing/2014/main" id="{DE0A4F6D-C3F1-4184-A287-D6D34D84DD2F}"/>
              </a:ext>
            </a:extLst>
          </p:cNvPr>
          <p:cNvSpPr txBox="1"/>
          <p:nvPr/>
        </p:nvSpPr>
        <p:spPr>
          <a:xfrm>
            <a:off x="5721988" y="1484784"/>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4C4142DA-1724-4DF8-AA05-1AF0EBEDE5AF}"/>
              </a:ext>
            </a:extLst>
          </p:cNvPr>
          <p:cNvSpPr txBox="1"/>
          <p:nvPr/>
        </p:nvSpPr>
        <p:spPr>
          <a:xfrm>
            <a:off x="5004048" y="1997551"/>
            <a:ext cx="4104456" cy="1635512"/>
          </a:xfrm>
          <a:prstGeom prst="rect">
            <a:avLst/>
          </a:prstGeom>
          <a:noFill/>
        </p:spPr>
        <p:txBody>
          <a:bodyPr wrap="square" rtlCol="0">
            <a:spAutoFit/>
          </a:bodyPr>
          <a:lstStyle/>
          <a:p>
            <a:pPr algn="ctr">
              <a:lnSpc>
                <a:spcPts val="2400"/>
              </a:lnSpc>
            </a:pPr>
            <a:r>
              <a:rPr lang="es-ES" sz="2400" dirty="0">
                <a:solidFill>
                  <a:schemeClr val="bg1"/>
                </a:solidFill>
              </a:rPr>
              <a:t>Porque todo sumo sacerdote está constituido para presentar ofrendas y sacrificios; por lo cual es necesario que también éste tenga algo que ofrecer. </a:t>
            </a:r>
          </a:p>
        </p:txBody>
      </p:sp>
      <p:sp>
        <p:nvSpPr>
          <p:cNvPr id="21" name="TextBox 20">
            <a:extLst>
              <a:ext uri="{FF2B5EF4-FFF2-40B4-BE49-F238E27FC236}">
                <a16:creationId xmlns:a16="http://schemas.microsoft.com/office/drawing/2014/main" id="{1E9BD7AF-7677-4824-BCAB-314CD303E9D0}"/>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1136785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5" name="1 CuadroTexto">
            <a:extLst>
              <a:ext uri="{FF2B5EF4-FFF2-40B4-BE49-F238E27FC236}">
                <a16:creationId xmlns:a16="http://schemas.microsoft.com/office/drawing/2014/main" id="{DE0A4F6D-C3F1-4184-A287-D6D34D84DD2F}"/>
              </a:ext>
            </a:extLst>
          </p:cNvPr>
          <p:cNvSpPr txBox="1"/>
          <p:nvPr/>
        </p:nvSpPr>
        <p:spPr>
          <a:xfrm>
            <a:off x="5721988" y="1484784"/>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4C4142DA-1724-4DF8-AA05-1AF0EBEDE5AF}"/>
              </a:ext>
            </a:extLst>
          </p:cNvPr>
          <p:cNvSpPr txBox="1"/>
          <p:nvPr/>
        </p:nvSpPr>
        <p:spPr>
          <a:xfrm>
            <a:off x="5004048" y="1997551"/>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todo sumo sacerdote está constituido para presentar ofrendas y sacrificios;</a:t>
            </a:r>
            <a:r>
              <a:rPr lang="es-ES" sz="2400" dirty="0">
                <a:solidFill>
                  <a:schemeClr val="bg1"/>
                </a:solidFill>
              </a:rPr>
              <a:t> por lo cual es necesario que también éste tenga algo que ofrecer. </a:t>
            </a:r>
          </a:p>
        </p:txBody>
      </p:sp>
      <p:sp>
        <p:nvSpPr>
          <p:cNvPr id="21" name="TextBox 20">
            <a:extLst>
              <a:ext uri="{FF2B5EF4-FFF2-40B4-BE49-F238E27FC236}">
                <a16:creationId xmlns:a16="http://schemas.microsoft.com/office/drawing/2014/main" id="{1E9BD7AF-7677-4824-BCAB-314CD303E9D0}"/>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3065585705"/>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5" name="1 CuadroTexto">
            <a:extLst>
              <a:ext uri="{FF2B5EF4-FFF2-40B4-BE49-F238E27FC236}">
                <a16:creationId xmlns:a16="http://schemas.microsoft.com/office/drawing/2014/main" id="{DE0A4F6D-C3F1-4184-A287-D6D34D84DD2F}"/>
              </a:ext>
            </a:extLst>
          </p:cNvPr>
          <p:cNvSpPr txBox="1"/>
          <p:nvPr/>
        </p:nvSpPr>
        <p:spPr>
          <a:xfrm>
            <a:off x="5721988" y="1484784"/>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2 CuadroTexto">
            <a:extLst>
              <a:ext uri="{FF2B5EF4-FFF2-40B4-BE49-F238E27FC236}">
                <a16:creationId xmlns:a16="http://schemas.microsoft.com/office/drawing/2014/main" id="{4C4142DA-1724-4DF8-AA05-1AF0EBEDE5AF}"/>
              </a:ext>
            </a:extLst>
          </p:cNvPr>
          <p:cNvSpPr txBox="1"/>
          <p:nvPr/>
        </p:nvSpPr>
        <p:spPr>
          <a:xfrm>
            <a:off x="5004048" y="1997551"/>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todo sumo sacerdote está constituido para presentar ofrendas y sacrificios;</a:t>
            </a:r>
            <a:r>
              <a:rPr lang="es-ES" sz="2400" dirty="0">
                <a:solidFill>
                  <a:schemeClr val="bg1"/>
                </a:solidFill>
              </a:rPr>
              <a:t> </a:t>
            </a:r>
            <a:r>
              <a:rPr lang="es-ES" sz="2400" dirty="0">
                <a:solidFill>
                  <a:srgbClr val="00B0F0"/>
                </a:solidFill>
              </a:rPr>
              <a:t>por lo cual es necesario que también éste tenga algo que ofrecer. </a:t>
            </a:r>
          </a:p>
        </p:txBody>
      </p:sp>
      <p:sp>
        <p:nvSpPr>
          <p:cNvPr id="21" name="TextBox 20">
            <a:extLst>
              <a:ext uri="{FF2B5EF4-FFF2-40B4-BE49-F238E27FC236}">
                <a16:creationId xmlns:a16="http://schemas.microsoft.com/office/drawing/2014/main" id="{1E9BD7AF-7677-4824-BCAB-314CD303E9D0}"/>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3102874505"/>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235517"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019959"/>
          </a:xfrm>
          <a:prstGeom prst="rect">
            <a:avLst/>
          </a:prstGeom>
          <a:noFill/>
        </p:spPr>
        <p:txBody>
          <a:bodyPr wrap="square" rtlCol="0">
            <a:spAutoFit/>
          </a:bodyPr>
          <a:lstStyle/>
          <a:p>
            <a:pPr algn="ctr">
              <a:lnSpc>
                <a:spcPts val="2400"/>
              </a:lnSpc>
            </a:pPr>
            <a:r>
              <a:rPr lang="es-ES" sz="2400" dirty="0">
                <a:solidFill>
                  <a:schemeClr val="bg1"/>
                </a:solidFill>
              </a:rPr>
              <a:t>Porque no entró Cristo en el santuario hecho de mano, figura del verdadero, sino en el cielo mismo para presentarse ahora por nosotros ante Dios;</a:t>
            </a:r>
          </a:p>
        </p:txBody>
      </p:sp>
      <p:sp>
        <p:nvSpPr>
          <p:cNvPr id="21" name="1 CuadroTexto">
            <a:extLst>
              <a:ext uri="{FF2B5EF4-FFF2-40B4-BE49-F238E27FC236}">
                <a16:creationId xmlns:a16="http://schemas.microsoft.com/office/drawing/2014/main" id="{8DE1B2C9-B98B-4C77-AC8F-E0E33709E51A}"/>
              </a:ext>
            </a:extLst>
          </p:cNvPr>
          <p:cNvSpPr txBox="1"/>
          <p:nvPr/>
        </p:nvSpPr>
        <p:spPr>
          <a:xfrm>
            <a:off x="5721988" y="1484784"/>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5FA08530-2BA0-4161-9835-F30998F83A78}"/>
              </a:ext>
            </a:extLst>
          </p:cNvPr>
          <p:cNvSpPr txBox="1"/>
          <p:nvPr/>
        </p:nvSpPr>
        <p:spPr>
          <a:xfrm>
            <a:off x="5004048" y="1997551"/>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todo sumo sacerdote está constituido para presentar ofrendas y sacrificios;</a:t>
            </a:r>
            <a:r>
              <a:rPr lang="es-ES" sz="2400" dirty="0">
                <a:solidFill>
                  <a:schemeClr val="bg1"/>
                </a:solidFill>
              </a:rPr>
              <a:t> </a:t>
            </a:r>
            <a:r>
              <a:rPr lang="es-ES" sz="2400" dirty="0">
                <a:solidFill>
                  <a:srgbClr val="00B0F0"/>
                </a:solidFill>
              </a:rPr>
              <a:t>por lo cual es necesario que también éste tenga algo que ofrecer. </a:t>
            </a:r>
          </a:p>
        </p:txBody>
      </p:sp>
      <p:sp>
        <p:nvSpPr>
          <p:cNvPr id="23" name="TextBox 22">
            <a:extLst>
              <a:ext uri="{FF2B5EF4-FFF2-40B4-BE49-F238E27FC236}">
                <a16:creationId xmlns:a16="http://schemas.microsoft.com/office/drawing/2014/main" id="{B2744255-AC08-4B89-ACC5-BDD6BBAF6BEA}"/>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1915002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235517"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019959"/>
          </a:xfrm>
          <a:prstGeom prst="rect">
            <a:avLst/>
          </a:prstGeom>
          <a:noFill/>
        </p:spPr>
        <p:txBody>
          <a:bodyPr wrap="square" rtlCol="0">
            <a:spAutoFit/>
          </a:bodyPr>
          <a:lstStyle/>
          <a:p>
            <a:pPr algn="ctr">
              <a:lnSpc>
                <a:spcPts val="2400"/>
              </a:lnSpc>
            </a:pPr>
            <a:r>
              <a:rPr lang="es-ES" sz="2400" dirty="0">
                <a:solidFill>
                  <a:srgbClr val="FFFF00"/>
                </a:solidFill>
              </a:rPr>
              <a:t>Porque no entró Cristo en el santuario hecho de mano, figura del verdadero,</a:t>
            </a:r>
            <a:r>
              <a:rPr lang="es-ES" sz="2400" dirty="0">
                <a:solidFill>
                  <a:schemeClr val="bg1"/>
                </a:solidFill>
              </a:rPr>
              <a:t> sino en el cielo mismo para presentarse ahora por nosotros ante Dios;</a:t>
            </a:r>
          </a:p>
        </p:txBody>
      </p:sp>
      <p:sp>
        <p:nvSpPr>
          <p:cNvPr id="21" name="1 CuadroTexto">
            <a:extLst>
              <a:ext uri="{FF2B5EF4-FFF2-40B4-BE49-F238E27FC236}">
                <a16:creationId xmlns:a16="http://schemas.microsoft.com/office/drawing/2014/main" id="{2ED19854-B101-4980-B8CD-06D034F20056}"/>
              </a:ext>
            </a:extLst>
          </p:cNvPr>
          <p:cNvSpPr txBox="1"/>
          <p:nvPr/>
        </p:nvSpPr>
        <p:spPr>
          <a:xfrm>
            <a:off x="5721988" y="1484784"/>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D8A66FB9-3653-4987-9F75-D741B2CAE7E8}"/>
              </a:ext>
            </a:extLst>
          </p:cNvPr>
          <p:cNvSpPr txBox="1"/>
          <p:nvPr/>
        </p:nvSpPr>
        <p:spPr>
          <a:xfrm>
            <a:off x="5004048" y="1997551"/>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todo sumo sacerdote está constituido para presentar ofrendas y sacrificios;</a:t>
            </a:r>
            <a:r>
              <a:rPr lang="es-ES" sz="2400" dirty="0">
                <a:solidFill>
                  <a:schemeClr val="bg1"/>
                </a:solidFill>
              </a:rPr>
              <a:t> </a:t>
            </a:r>
            <a:r>
              <a:rPr lang="es-ES" sz="2400" dirty="0">
                <a:solidFill>
                  <a:srgbClr val="00B0F0"/>
                </a:solidFill>
              </a:rPr>
              <a:t>por lo cual es necesario que también éste tenga algo que ofrecer. </a:t>
            </a:r>
          </a:p>
        </p:txBody>
      </p:sp>
      <p:sp>
        <p:nvSpPr>
          <p:cNvPr id="23" name="TextBox 22">
            <a:extLst>
              <a:ext uri="{FF2B5EF4-FFF2-40B4-BE49-F238E27FC236}">
                <a16:creationId xmlns:a16="http://schemas.microsoft.com/office/drawing/2014/main" id="{E4C8D7E1-D921-464E-874A-417820669DD3}"/>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165573371"/>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235517"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019959"/>
          </a:xfrm>
          <a:prstGeom prst="rect">
            <a:avLst/>
          </a:prstGeom>
          <a:noFill/>
        </p:spPr>
        <p:txBody>
          <a:bodyPr wrap="square" rtlCol="0">
            <a:spAutoFit/>
          </a:bodyPr>
          <a:lstStyle/>
          <a:p>
            <a:pPr algn="ctr">
              <a:lnSpc>
                <a:spcPts val="2400"/>
              </a:lnSpc>
            </a:pPr>
            <a:r>
              <a:rPr lang="es-ES" sz="2400" dirty="0">
                <a:solidFill>
                  <a:srgbClr val="FFFF00"/>
                </a:solidFill>
              </a:rPr>
              <a:t>Porque no entró Cristo en el santuario hecho de mano, figura del verdadero,</a:t>
            </a:r>
            <a:r>
              <a:rPr lang="es-ES" sz="2400" dirty="0">
                <a:solidFill>
                  <a:schemeClr val="bg1"/>
                </a:solidFill>
              </a:rPr>
              <a:t> </a:t>
            </a:r>
            <a:r>
              <a:rPr lang="es-ES" sz="2400" dirty="0">
                <a:solidFill>
                  <a:srgbClr val="00B0F0"/>
                </a:solidFill>
              </a:rPr>
              <a:t>sino en el cielo mismo </a:t>
            </a:r>
            <a:r>
              <a:rPr lang="es-ES" sz="2400" u="sng" dirty="0">
                <a:solidFill>
                  <a:srgbClr val="00B0F0"/>
                </a:solidFill>
              </a:rPr>
              <a:t>para presentarse ahora por nosotros ante Dios</a:t>
            </a:r>
            <a:r>
              <a:rPr lang="es-ES" sz="2400" dirty="0">
                <a:solidFill>
                  <a:srgbClr val="00B0F0"/>
                </a:solidFill>
              </a:rPr>
              <a:t>.</a:t>
            </a:r>
          </a:p>
        </p:txBody>
      </p:sp>
      <p:sp>
        <p:nvSpPr>
          <p:cNvPr id="21" name="1 CuadroTexto">
            <a:extLst>
              <a:ext uri="{FF2B5EF4-FFF2-40B4-BE49-F238E27FC236}">
                <a16:creationId xmlns:a16="http://schemas.microsoft.com/office/drawing/2014/main" id="{1ECBF5E3-86E1-4BEF-9EDE-F8C2F0F041AA}"/>
              </a:ext>
            </a:extLst>
          </p:cNvPr>
          <p:cNvSpPr txBox="1"/>
          <p:nvPr/>
        </p:nvSpPr>
        <p:spPr>
          <a:xfrm>
            <a:off x="5721988" y="1484784"/>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71CBCC62-670E-49AA-8533-483F0FE8D42E}"/>
              </a:ext>
            </a:extLst>
          </p:cNvPr>
          <p:cNvSpPr txBox="1"/>
          <p:nvPr/>
        </p:nvSpPr>
        <p:spPr>
          <a:xfrm>
            <a:off x="5004048" y="1997551"/>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todo sumo sacerdote está constituido para presentar ofrendas y sacrificios;</a:t>
            </a:r>
            <a:r>
              <a:rPr lang="es-ES" sz="2400" dirty="0">
                <a:solidFill>
                  <a:schemeClr val="bg1"/>
                </a:solidFill>
              </a:rPr>
              <a:t> </a:t>
            </a:r>
            <a:r>
              <a:rPr lang="es-ES" sz="2400" dirty="0">
                <a:solidFill>
                  <a:srgbClr val="00B0F0"/>
                </a:solidFill>
              </a:rPr>
              <a:t>por lo cual es necesario que también éste tenga algo que ofrecer. </a:t>
            </a:r>
          </a:p>
        </p:txBody>
      </p:sp>
      <p:sp>
        <p:nvSpPr>
          <p:cNvPr id="23" name="TextBox 22">
            <a:extLst>
              <a:ext uri="{FF2B5EF4-FFF2-40B4-BE49-F238E27FC236}">
                <a16:creationId xmlns:a16="http://schemas.microsoft.com/office/drawing/2014/main" id="{83F268A5-909F-46C1-AFA3-25F392A0EAFF}"/>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3667421148"/>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235517"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019959"/>
          </a:xfrm>
          <a:prstGeom prst="rect">
            <a:avLst/>
          </a:prstGeom>
          <a:noFill/>
        </p:spPr>
        <p:txBody>
          <a:bodyPr wrap="square" rtlCol="0">
            <a:spAutoFit/>
          </a:bodyPr>
          <a:lstStyle/>
          <a:p>
            <a:pPr algn="ctr">
              <a:lnSpc>
                <a:spcPts val="2400"/>
              </a:lnSpc>
            </a:pPr>
            <a:r>
              <a:rPr lang="es-ES" sz="2400" dirty="0">
                <a:solidFill>
                  <a:srgbClr val="FFFF00"/>
                </a:solidFill>
              </a:rPr>
              <a:t>Porque no entró Cristo en el santuario hecho de mano, figura del verdadero,</a:t>
            </a:r>
            <a:r>
              <a:rPr lang="es-ES" sz="2400" dirty="0">
                <a:solidFill>
                  <a:schemeClr val="bg1"/>
                </a:solidFill>
              </a:rPr>
              <a:t> </a:t>
            </a:r>
            <a:r>
              <a:rPr lang="es-ES" sz="2400" dirty="0">
                <a:solidFill>
                  <a:srgbClr val="00B0F0"/>
                </a:solidFill>
              </a:rPr>
              <a:t>sino en el cielo mismo </a:t>
            </a:r>
            <a:r>
              <a:rPr lang="es-ES" sz="2400" u="sng" dirty="0">
                <a:solidFill>
                  <a:srgbClr val="00B0F0"/>
                </a:solidFill>
              </a:rPr>
              <a:t>para presentarse ahora por nosotros ante Dios</a:t>
            </a:r>
            <a:r>
              <a:rPr lang="es-ES" sz="2400" dirty="0">
                <a:solidFill>
                  <a:srgbClr val="00B0F0"/>
                </a:solidFill>
              </a:rPr>
              <a:t>.</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827584" y="1859339"/>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0" y="2420451"/>
            <a:ext cx="4691069" cy="2251065"/>
          </a:xfrm>
          <a:prstGeom prst="rect">
            <a:avLst/>
          </a:prstGeom>
          <a:noFill/>
        </p:spPr>
        <p:txBody>
          <a:bodyPr wrap="square" rtlCol="0">
            <a:spAutoFit/>
          </a:bodyPr>
          <a:lstStyle/>
          <a:p>
            <a:pPr algn="ctr">
              <a:lnSpc>
                <a:spcPts val="2400"/>
              </a:lnSpc>
            </a:pPr>
            <a:r>
              <a:rPr lang="es-ES" sz="2400" dirty="0">
                <a:solidFill>
                  <a:schemeClr val="bg1"/>
                </a:solidFill>
              </a:rPr>
              <a:t>De otra manera le hubiera sido necesario padecer muchas veces desde el principio del mundo; pero ahora, en la consumación de los siglos, se presentó una vez para siempre por el sacrificio de sí mismo para quitar de en medio el pecado. </a:t>
            </a:r>
          </a:p>
        </p:txBody>
      </p:sp>
      <p:sp>
        <p:nvSpPr>
          <p:cNvPr id="21" name="1 CuadroTexto">
            <a:extLst>
              <a:ext uri="{FF2B5EF4-FFF2-40B4-BE49-F238E27FC236}">
                <a16:creationId xmlns:a16="http://schemas.microsoft.com/office/drawing/2014/main" id="{E38C6205-6F55-4959-99D5-679904A27906}"/>
              </a:ext>
            </a:extLst>
          </p:cNvPr>
          <p:cNvSpPr txBox="1"/>
          <p:nvPr/>
        </p:nvSpPr>
        <p:spPr>
          <a:xfrm>
            <a:off x="5721988" y="1484784"/>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D5D5BD9-6E12-43E3-BE35-66A4EB1DEF9A}"/>
              </a:ext>
            </a:extLst>
          </p:cNvPr>
          <p:cNvSpPr txBox="1"/>
          <p:nvPr/>
        </p:nvSpPr>
        <p:spPr>
          <a:xfrm>
            <a:off x="5004048" y="1997551"/>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todo sumo sacerdote está constituido para presentar ofrendas y sacrificios;</a:t>
            </a:r>
            <a:r>
              <a:rPr lang="es-ES" sz="2400" dirty="0">
                <a:solidFill>
                  <a:schemeClr val="bg1"/>
                </a:solidFill>
              </a:rPr>
              <a:t> </a:t>
            </a:r>
            <a:r>
              <a:rPr lang="es-ES" sz="2400" dirty="0">
                <a:solidFill>
                  <a:srgbClr val="00B0F0"/>
                </a:solidFill>
              </a:rPr>
              <a:t>por lo cual es necesario que también éste tenga algo que ofrecer. </a:t>
            </a:r>
          </a:p>
        </p:txBody>
      </p:sp>
      <p:sp>
        <p:nvSpPr>
          <p:cNvPr id="23" name="TextBox 22">
            <a:extLst>
              <a:ext uri="{FF2B5EF4-FFF2-40B4-BE49-F238E27FC236}">
                <a16:creationId xmlns:a16="http://schemas.microsoft.com/office/drawing/2014/main" id="{DFAC41E8-F720-4807-AB58-65E929C870B3}"/>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42192783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235517"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019959"/>
          </a:xfrm>
          <a:prstGeom prst="rect">
            <a:avLst/>
          </a:prstGeom>
          <a:noFill/>
        </p:spPr>
        <p:txBody>
          <a:bodyPr wrap="square" rtlCol="0">
            <a:spAutoFit/>
          </a:bodyPr>
          <a:lstStyle/>
          <a:p>
            <a:pPr algn="ctr">
              <a:lnSpc>
                <a:spcPts val="2400"/>
              </a:lnSpc>
            </a:pPr>
            <a:r>
              <a:rPr lang="es-ES" sz="2400" dirty="0">
                <a:solidFill>
                  <a:srgbClr val="FFFF00"/>
                </a:solidFill>
              </a:rPr>
              <a:t>Porque no entró Cristo en el santuario hecho de mano, figura del verdadero,</a:t>
            </a:r>
            <a:r>
              <a:rPr lang="es-ES" sz="2400" dirty="0">
                <a:solidFill>
                  <a:schemeClr val="bg1"/>
                </a:solidFill>
              </a:rPr>
              <a:t> </a:t>
            </a:r>
            <a:r>
              <a:rPr lang="es-ES" sz="2400" dirty="0">
                <a:solidFill>
                  <a:srgbClr val="00B0F0"/>
                </a:solidFill>
              </a:rPr>
              <a:t>sino en el cielo mismo </a:t>
            </a:r>
            <a:r>
              <a:rPr lang="es-ES" sz="2400" u="sng" dirty="0">
                <a:solidFill>
                  <a:srgbClr val="00B0F0"/>
                </a:solidFill>
              </a:rPr>
              <a:t>para presentarse ahora por nosotros ante Dios</a:t>
            </a:r>
            <a:r>
              <a:rPr lang="es-ES" sz="2400" dirty="0">
                <a:solidFill>
                  <a:srgbClr val="00B0F0"/>
                </a:solidFill>
              </a:rPr>
              <a:t>.</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827584" y="1859339"/>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0" y="2420451"/>
            <a:ext cx="4691069" cy="2251065"/>
          </a:xfrm>
          <a:prstGeom prst="rect">
            <a:avLst/>
          </a:prstGeom>
          <a:noFill/>
        </p:spPr>
        <p:txBody>
          <a:bodyPr wrap="square" rtlCol="0">
            <a:spAutoFit/>
          </a:bodyPr>
          <a:lstStyle/>
          <a:p>
            <a:pPr algn="ctr">
              <a:lnSpc>
                <a:spcPts val="2400"/>
              </a:lnSpc>
            </a:pPr>
            <a:r>
              <a:rPr lang="es-ES" sz="2400" dirty="0">
                <a:solidFill>
                  <a:schemeClr val="bg1"/>
                </a:solidFill>
              </a:rPr>
              <a:t>De otra manera le hubiera sido necesario padecer muchas veces desde el principio del mundo; pero ahora, en la consumación de los siglos, </a:t>
            </a:r>
            <a:r>
              <a:rPr lang="es-ES" sz="2400" dirty="0">
                <a:solidFill>
                  <a:srgbClr val="FFFF00"/>
                </a:solidFill>
              </a:rPr>
              <a:t>se presentó una vez para siempre por el sacrificio de sí mismo </a:t>
            </a:r>
            <a:r>
              <a:rPr lang="es-ES" sz="2400" dirty="0">
                <a:solidFill>
                  <a:schemeClr val="bg1"/>
                </a:solidFill>
              </a:rPr>
              <a:t>para quitar de en medio el pecado. </a:t>
            </a:r>
          </a:p>
        </p:txBody>
      </p:sp>
      <p:sp>
        <p:nvSpPr>
          <p:cNvPr id="21" name="1 CuadroTexto">
            <a:extLst>
              <a:ext uri="{FF2B5EF4-FFF2-40B4-BE49-F238E27FC236}">
                <a16:creationId xmlns:a16="http://schemas.microsoft.com/office/drawing/2014/main" id="{69570518-9E84-47F5-AE5C-8046C6CAE51C}"/>
              </a:ext>
            </a:extLst>
          </p:cNvPr>
          <p:cNvSpPr txBox="1"/>
          <p:nvPr/>
        </p:nvSpPr>
        <p:spPr>
          <a:xfrm>
            <a:off x="5721988" y="1484784"/>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D47391A5-9CA8-433B-B0E1-8B84603FEBAA}"/>
              </a:ext>
            </a:extLst>
          </p:cNvPr>
          <p:cNvSpPr txBox="1"/>
          <p:nvPr/>
        </p:nvSpPr>
        <p:spPr>
          <a:xfrm>
            <a:off x="5004048" y="1997551"/>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todo sumo sacerdote está constituido para presentar ofrendas y sacrificios;</a:t>
            </a:r>
            <a:r>
              <a:rPr lang="es-ES" sz="2400" dirty="0">
                <a:solidFill>
                  <a:schemeClr val="bg1"/>
                </a:solidFill>
              </a:rPr>
              <a:t> </a:t>
            </a:r>
            <a:r>
              <a:rPr lang="es-ES" sz="2400" dirty="0">
                <a:solidFill>
                  <a:srgbClr val="00B0F0"/>
                </a:solidFill>
              </a:rPr>
              <a:t>por lo cual es necesario que también éste tenga algo que ofrecer. </a:t>
            </a:r>
          </a:p>
        </p:txBody>
      </p:sp>
      <p:sp>
        <p:nvSpPr>
          <p:cNvPr id="23" name="TextBox 22">
            <a:extLst>
              <a:ext uri="{FF2B5EF4-FFF2-40B4-BE49-F238E27FC236}">
                <a16:creationId xmlns:a16="http://schemas.microsoft.com/office/drawing/2014/main" id="{F6120F6C-E007-4E5C-866E-5C7BC68F615A}"/>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1199810620"/>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235517"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019959"/>
          </a:xfrm>
          <a:prstGeom prst="rect">
            <a:avLst/>
          </a:prstGeom>
          <a:noFill/>
        </p:spPr>
        <p:txBody>
          <a:bodyPr wrap="square" rtlCol="0">
            <a:spAutoFit/>
          </a:bodyPr>
          <a:lstStyle/>
          <a:p>
            <a:pPr algn="ctr">
              <a:lnSpc>
                <a:spcPts val="2400"/>
              </a:lnSpc>
            </a:pPr>
            <a:r>
              <a:rPr lang="es-ES" sz="2400" dirty="0">
                <a:solidFill>
                  <a:srgbClr val="FFFF00"/>
                </a:solidFill>
              </a:rPr>
              <a:t>Porque no entró Cristo en el santuario hecho de mano, figura del verdadero,</a:t>
            </a:r>
            <a:r>
              <a:rPr lang="es-ES" sz="2400" dirty="0">
                <a:solidFill>
                  <a:schemeClr val="bg1"/>
                </a:solidFill>
              </a:rPr>
              <a:t> </a:t>
            </a:r>
            <a:r>
              <a:rPr lang="es-ES" sz="2400" dirty="0">
                <a:solidFill>
                  <a:srgbClr val="00B0F0"/>
                </a:solidFill>
              </a:rPr>
              <a:t>sino en el cielo mismo </a:t>
            </a:r>
            <a:r>
              <a:rPr lang="es-ES" sz="2400" u="sng" dirty="0">
                <a:solidFill>
                  <a:srgbClr val="00B0F0"/>
                </a:solidFill>
              </a:rPr>
              <a:t>para presentarse ahora por nosotros ante Dios</a:t>
            </a:r>
            <a:r>
              <a:rPr lang="es-ES" sz="2400" dirty="0">
                <a:solidFill>
                  <a:srgbClr val="00B0F0"/>
                </a:solidFill>
              </a:rPr>
              <a:t>.</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827584" y="1859339"/>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0" y="2420451"/>
            <a:ext cx="4691069" cy="2251065"/>
          </a:xfrm>
          <a:prstGeom prst="rect">
            <a:avLst/>
          </a:prstGeom>
          <a:noFill/>
        </p:spPr>
        <p:txBody>
          <a:bodyPr wrap="square" rtlCol="0">
            <a:spAutoFit/>
          </a:bodyPr>
          <a:lstStyle/>
          <a:p>
            <a:pPr algn="ctr">
              <a:lnSpc>
                <a:spcPts val="2400"/>
              </a:lnSpc>
            </a:pPr>
            <a:r>
              <a:rPr lang="es-ES" sz="2400" dirty="0">
                <a:solidFill>
                  <a:schemeClr val="bg1"/>
                </a:solidFill>
              </a:rPr>
              <a:t>De otra manera le hubiera sido necesario padecer muchas veces desde el principio del mundo; pero ahora, en la consumación de los siglos, </a:t>
            </a:r>
            <a:r>
              <a:rPr lang="es-ES" sz="2400" dirty="0">
                <a:solidFill>
                  <a:srgbClr val="FFFF00"/>
                </a:solidFill>
              </a:rPr>
              <a:t>se presentó una vez para siempre por el sacrificio de sí mismo </a:t>
            </a:r>
            <a:r>
              <a:rPr lang="es-ES" sz="2400" dirty="0">
                <a:solidFill>
                  <a:srgbClr val="00B0F0"/>
                </a:solidFill>
              </a:rPr>
              <a:t>para quitar de en medio el pecado. </a:t>
            </a:r>
          </a:p>
        </p:txBody>
      </p:sp>
      <p:sp>
        <p:nvSpPr>
          <p:cNvPr id="22" name="1 CuadroTexto">
            <a:extLst>
              <a:ext uri="{FF2B5EF4-FFF2-40B4-BE49-F238E27FC236}">
                <a16:creationId xmlns:a16="http://schemas.microsoft.com/office/drawing/2014/main" id="{2F4D602B-77AF-471D-B351-F8142AE9755A}"/>
              </a:ext>
            </a:extLst>
          </p:cNvPr>
          <p:cNvSpPr txBox="1"/>
          <p:nvPr/>
        </p:nvSpPr>
        <p:spPr>
          <a:xfrm>
            <a:off x="5721988" y="1484784"/>
            <a:ext cx="25944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8:3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5004048" y="1997551"/>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todo sumo sacerdote está constituido para presentar ofrendas y sacrificios;</a:t>
            </a:r>
            <a:r>
              <a:rPr lang="es-ES" sz="2400" dirty="0">
                <a:solidFill>
                  <a:schemeClr val="bg1"/>
                </a:solidFill>
              </a:rPr>
              <a:t> </a:t>
            </a:r>
            <a:r>
              <a:rPr lang="es-ES" sz="2400" dirty="0">
                <a:solidFill>
                  <a:srgbClr val="00B0F0"/>
                </a:solidFill>
              </a:rPr>
              <a:t>por lo cual es necesario que también éste tenga algo que ofrecer. </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1170665950"/>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235517"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019959"/>
          </a:xfrm>
          <a:prstGeom prst="rect">
            <a:avLst/>
          </a:prstGeom>
          <a:noFill/>
        </p:spPr>
        <p:txBody>
          <a:bodyPr wrap="square" rtlCol="0">
            <a:spAutoFit/>
          </a:bodyPr>
          <a:lstStyle/>
          <a:p>
            <a:pPr algn="ctr">
              <a:lnSpc>
                <a:spcPts val="2400"/>
              </a:lnSpc>
            </a:pPr>
            <a:r>
              <a:rPr lang="es-ES" sz="2400" dirty="0">
                <a:solidFill>
                  <a:srgbClr val="FFFF00"/>
                </a:solidFill>
              </a:rPr>
              <a:t>Porque no entró Cristo en el santuario hecho de mano, figura del verdadero,</a:t>
            </a:r>
            <a:r>
              <a:rPr lang="es-ES" sz="2400" dirty="0">
                <a:solidFill>
                  <a:schemeClr val="bg1"/>
                </a:solidFill>
              </a:rPr>
              <a:t> </a:t>
            </a:r>
            <a:r>
              <a:rPr lang="es-ES" sz="2400" dirty="0">
                <a:solidFill>
                  <a:srgbClr val="00B0F0"/>
                </a:solidFill>
              </a:rPr>
              <a:t>sino en el cielo mismo </a:t>
            </a:r>
            <a:r>
              <a:rPr lang="es-ES" sz="2400" u="sng" dirty="0">
                <a:solidFill>
                  <a:srgbClr val="00B0F0"/>
                </a:solidFill>
              </a:rPr>
              <a:t>para presentarse ahora por nosotros ante Dios</a:t>
            </a:r>
            <a:r>
              <a:rPr lang="es-ES" sz="2400" dirty="0">
                <a:solidFill>
                  <a:srgbClr val="00B0F0"/>
                </a:solidFill>
              </a:rPr>
              <a:t>.</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827584" y="1859339"/>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0" y="2420451"/>
            <a:ext cx="4691069" cy="2251065"/>
          </a:xfrm>
          <a:prstGeom prst="rect">
            <a:avLst/>
          </a:prstGeom>
          <a:noFill/>
        </p:spPr>
        <p:txBody>
          <a:bodyPr wrap="square" rtlCol="0">
            <a:spAutoFit/>
          </a:bodyPr>
          <a:lstStyle/>
          <a:p>
            <a:pPr algn="ctr">
              <a:lnSpc>
                <a:spcPts val="2400"/>
              </a:lnSpc>
            </a:pPr>
            <a:r>
              <a:rPr lang="es-ES" sz="2400" dirty="0">
                <a:solidFill>
                  <a:schemeClr val="bg1"/>
                </a:solidFill>
              </a:rPr>
              <a:t>De otra manera le hubiera sido necesario padecer muchas veces desde el principio del mundo; pero ahora, en la consumación de los siglos, </a:t>
            </a:r>
            <a:r>
              <a:rPr lang="es-ES" sz="2400" dirty="0">
                <a:solidFill>
                  <a:srgbClr val="FFFF00"/>
                </a:solidFill>
              </a:rPr>
              <a:t>se presentó una vez para siempre por el sacrificio de sí mismo </a:t>
            </a:r>
            <a:r>
              <a:rPr lang="es-ES" sz="2400" dirty="0">
                <a:solidFill>
                  <a:srgbClr val="00B0F0"/>
                </a:solidFill>
              </a:rPr>
              <a:t>para quitar de en medio el pecado. </a:t>
            </a: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chemeClr val="bg1"/>
                </a:solidFill>
              </a:rPr>
              <a:t>Quien llevó él mismo nuestros pecados en su cuerpo sobre el madero, para que nosotros, estando muertos a los pecados, vivamos a la justicia; 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29416144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235517"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019959"/>
          </a:xfrm>
          <a:prstGeom prst="rect">
            <a:avLst/>
          </a:prstGeom>
          <a:noFill/>
        </p:spPr>
        <p:txBody>
          <a:bodyPr wrap="square" rtlCol="0">
            <a:spAutoFit/>
          </a:bodyPr>
          <a:lstStyle/>
          <a:p>
            <a:pPr algn="ctr">
              <a:lnSpc>
                <a:spcPts val="2400"/>
              </a:lnSpc>
            </a:pPr>
            <a:r>
              <a:rPr lang="es-ES" sz="2400" dirty="0">
                <a:solidFill>
                  <a:srgbClr val="FFFF00"/>
                </a:solidFill>
              </a:rPr>
              <a:t>Porque no entró Cristo en el santuario hecho de mano, figura del verdadero,</a:t>
            </a:r>
            <a:r>
              <a:rPr lang="es-ES" sz="2400" dirty="0">
                <a:solidFill>
                  <a:schemeClr val="bg1"/>
                </a:solidFill>
              </a:rPr>
              <a:t> </a:t>
            </a:r>
            <a:r>
              <a:rPr lang="es-ES" sz="2400" dirty="0">
                <a:solidFill>
                  <a:srgbClr val="00B0F0"/>
                </a:solidFill>
              </a:rPr>
              <a:t>sino en el cielo mismo </a:t>
            </a:r>
            <a:r>
              <a:rPr lang="es-ES" sz="2400" u="sng" dirty="0">
                <a:solidFill>
                  <a:srgbClr val="00B0F0"/>
                </a:solidFill>
              </a:rPr>
              <a:t>para presentarse ahora por nosotros ante Dios</a:t>
            </a:r>
            <a:r>
              <a:rPr lang="es-ES" sz="2400" dirty="0">
                <a:solidFill>
                  <a:srgbClr val="00B0F0"/>
                </a:solidFill>
              </a:rPr>
              <a:t>.</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827584" y="1859339"/>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0" y="2420451"/>
            <a:ext cx="4691069" cy="2251065"/>
          </a:xfrm>
          <a:prstGeom prst="rect">
            <a:avLst/>
          </a:prstGeom>
          <a:noFill/>
        </p:spPr>
        <p:txBody>
          <a:bodyPr wrap="square" rtlCol="0">
            <a:spAutoFit/>
          </a:bodyPr>
          <a:lstStyle/>
          <a:p>
            <a:pPr algn="ctr">
              <a:lnSpc>
                <a:spcPts val="2400"/>
              </a:lnSpc>
            </a:pPr>
            <a:r>
              <a:rPr lang="es-ES" sz="2400" dirty="0">
                <a:solidFill>
                  <a:schemeClr val="bg1"/>
                </a:solidFill>
              </a:rPr>
              <a:t>De otra manera le hubiera sido necesario padecer muchas veces desde el principio del mundo; pero ahora, en la consumación de los siglos, </a:t>
            </a:r>
            <a:r>
              <a:rPr lang="es-ES" sz="2400" dirty="0">
                <a:solidFill>
                  <a:srgbClr val="FFFF00"/>
                </a:solidFill>
              </a:rPr>
              <a:t>se presentó una vez para siempre por el sacrificio de sí mismo </a:t>
            </a:r>
            <a:r>
              <a:rPr lang="es-ES" sz="2400" dirty="0">
                <a:solidFill>
                  <a:srgbClr val="00B0F0"/>
                </a:solidFill>
              </a:rPr>
              <a:t>para quitar de en medio el pecado. </a:t>
            </a: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rgbClr val="FFFF00"/>
                </a:solidFill>
              </a:rPr>
              <a:t>Quien llevó él mismo nuestros pecados en su cuerpo sobre el madero,</a:t>
            </a:r>
            <a:r>
              <a:rPr lang="es-ES" sz="2300" dirty="0">
                <a:solidFill>
                  <a:schemeClr val="bg1"/>
                </a:solidFill>
              </a:rPr>
              <a:t> para que nosotros, estando muertos a los pecados, vivamos a la justicia; 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4056062528"/>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235517"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019959"/>
          </a:xfrm>
          <a:prstGeom prst="rect">
            <a:avLst/>
          </a:prstGeom>
          <a:noFill/>
        </p:spPr>
        <p:txBody>
          <a:bodyPr wrap="square" rtlCol="0">
            <a:spAutoFit/>
          </a:bodyPr>
          <a:lstStyle/>
          <a:p>
            <a:pPr algn="ctr">
              <a:lnSpc>
                <a:spcPts val="2400"/>
              </a:lnSpc>
            </a:pPr>
            <a:r>
              <a:rPr lang="es-ES" sz="2400" dirty="0">
                <a:solidFill>
                  <a:srgbClr val="FFFF00"/>
                </a:solidFill>
              </a:rPr>
              <a:t>Porque no entró Cristo en el santuario hecho de mano, figura del verdadero,</a:t>
            </a:r>
            <a:r>
              <a:rPr lang="es-ES" sz="2400" dirty="0">
                <a:solidFill>
                  <a:schemeClr val="bg1"/>
                </a:solidFill>
              </a:rPr>
              <a:t> </a:t>
            </a:r>
            <a:r>
              <a:rPr lang="es-ES" sz="2400" dirty="0">
                <a:solidFill>
                  <a:srgbClr val="00B0F0"/>
                </a:solidFill>
              </a:rPr>
              <a:t>sino en el cielo mismo </a:t>
            </a:r>
            <a:r>
              <a:rPr lang="es-ES" sz="2400" u="sng" dirty="0">
                <a:solidFill>
                  <a:srgbClr val="00B0F0"/>
                </a:solidFill>
              </a:rPr>
              <a:t>para presentarse ahora por nosotros ante Dios</a:t>
            </a:r>
            <a:r>
              <a:rPr lang="es-ES" sz="2400" dirty="0">
                <a:solidFill>
                  <a:srgbClr val="00B0F0"/>
                </a:solidFill>
              </a:rPr>
              <a:t>.</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827584" y="1859339"/>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0" y="2420451"/>
            <a:ext cx="4691069" cy="2251065"/>
          </a:xfrm>
          <a:prstGeom prst="rect">
            <a:avLst/>
          </a:prstGeom>
          <a:noFill/>
        </p:spPr>
        <p:txBody>
          <a:bodyPr wrap="square" rtlCol="0">
            <a:spAutoFit/>
          </a:bodyPr>
          <a:lstStyle/>
          <a:p>
            <a:pPr algn="ctr">
              <a:lnSpc>
                <a:spcPts val="2400"/>
              </a:lnSpc>
            </a:pPr>
            <a:r>
              <a:rPr lang="es-ES" sz="2400" dirty="0">
                <a:solidFill>
                  <a:schemeClr val="bg1"/>
                </a:solidFill>
              </a:rPr>
              <a:t>De otra manera le hubiera sido necesario padecer muchas veces desde el principio del mundo; pero ahora, en la consumación de los siglos, </a:t>
            </a:r>
            <a:r>
              <a:rPr lang="es-ES" sz="2400" dirty="0">
                <a:solidFill>
                  <a:srgbClr val="FFFF00"/>
                </a:solidFill>
              </a:rPr>
              <a:t>se presentó una vez para siempre por el sacrificio de sí mismo </a:t>
            </a:r>
            <a:r>
              <a:rPr lang="es-ES" sz="2400" dirty="0">
                <a:solidFill>
                  <a:srgbClr val="00B0F0"/>
                </a:solidFill>
              </a:rPr>
              <a:t>para quitar de en medio el pecado. </a:t>
            </a: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rgbClr val="FFFF00"/>
                </a:solidFill>
              </a:rPr>
              <a:t>Quien llevó él mismo nuestros pecados en su cuerpo sobre el madero,</a:t>
            </a:r>
            <a:r>
              <a:rPr lang="es-ES" sz="2300" dirty="0">
                <a:solidFill>
                  <a:schemeClr val="bg1"/>
                </a:solidFill>
              </a:rPr>
              <a:t> </a:t>
            </a:r>
            <a:r>
              <a:rPr lang="es-ES" sz="2300" dirty="0">
                <a:solidFill>
                  <a:srgbClr val="00B0F0"/>
                </a:solidFill>
              </a:rPr>
              <a:t>para que nosotros, estando muertos a los pecados, vivamos a la justicia; </a:t>
            </a:r>
            <a:r>
              <a:rPr lang="es-ES" sz="2300" dirty="0">
                <a:solidFill>
                  <a:schemeClr val="bg1"/>
                </a:solidFill>
              </a:rPr>
              <a:t>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443266637"/>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235517" y="-27384"/>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523508"/>
            <a:ext cx="9083558" cy="1019959"/>
          </a:xfrm>
          <a:prstGeom prst="rect">
            <a:avLst/>
          </a:prstGeom>
          <a:noFill/>
        </p:spPr>
        <p:txBody>
          <a:bodyPr wrap="square" rtlCol="0">
            <a:spAutoFit/>
          </a:bodyPr>
          <a:lstStyle/>
          <a:p>
            <a:pPr algn="ctr">
              <a:lnSpc>
                <a:spcPts val="2400"/>
              </a:lnSpc>
            </a:pPr>
            <a:r>
              <a:rPr lang="es-ES" sz="2400" dirty="0">
                <a:solidFill>
                  <a:srgbClr val="FFFF00"/>
                </a:solidFill>
              </a:rPr>
              <a:t>Porque no entró Cristo en el santuario hecho de mano, figura del verdadero,</a:t>
            </a:r>
            <a:r>
              <a:rPr lang="es-ES" sz="2400" dirty="0">
                <a:solidFill>
                  <a:schemeClr val="bg1"/>
                </a:solidFill>
              </a:rPr>
              <a:t> </a:t>
            </a:r>
            <a:r>
              <a:rPr lang="es-ES" sz="2400" dirty="0">
                <a:solidFill>
                  <a:srgbClr val="00B0F0"/>
                </a:solidFill>
              </a:rPr>
              <a:t>sino en el cielo mismo </a:t>
            </a:r>
            <a:r>
              <a:rPr lang="es-ES" sz="2400" u="sng" dirty="0">
                <a:solidFill>
                  <a:srgbClr val="00B0F0"/>
                </a:solidFill>
              </a:rPr>
              <a:t>para presentarse ahora por nosotros ante Dios</a:t>
            </a:r>
            <a:r>
              <a:rPr lang="es-ES" sz="2400" dirty="0">
                <a:solidFill>
                  <a:srgbClr val="00B0F0"/>
                </a:solidFill>
              </a:rPr>
              <a:t>.</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827584" y="1859339"/>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0" y="2420451"/>
            <a:ext cx="4691069" cy="2251065"/>
          </a:xfrm>
          <a:prstGeom prst="rect">
            <a:avLst/>
          </a:prstGeom>
          <a:noFill/>
        </p:spPr>
        <p:txBody>
          <a:bodyPr wrap="square" rtlCol="0">
            <a:spAutoFit/>
          </a:bodyPr>
          <a:lstStyle/>
          <a:p>
            <a:pPr algn="ctr">
              <a:lnSpc>
                <a:spcPts val="2400"/>
              </a:lnSpc>
            </a:pPr>
            <a:r>
              <a:rPr lang="es-ES" sz="2400" dirty="0">
                <a:solidFill>
                  <a:schemeClr val="bg1"/>
                </a:solidFill>
              </a:rPr>
              <a:t>De otra manera le hubiera sido necesario padecer muchas veces desde el principio del mundo; pero ahora, en la consumación de los siglos, </a:t>
            </a:r>
            <a:r>
              <a:rPr lang="es-ES" sz="2400" dirty="0">
                <a:solidFill>
                  <a:srgbClr val="FFFF00"/>
                </a:solidFill>
              </a:rPr>
              <a:t>se presentó una vez para siempre por el sacrificio de sí mismo </a:t>
            </a:r>
            <a:r>
              <a:rPr lang="es-ES" sz="2400" dirty="0">
                <a:solidFill>
                  <a:srgbClr val="00B0F0"/>
                </a:solidFill>
              </a:rPr>
              <a:t>para quitar de en medio el pecado. </a:t>
            </a: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rgbClr val="FFFF00"/>
                </a:solidFill>
              </a:rPr>
              <a:t>Quien llevó él mismo nuestros pecados en su cuerpo sobre el madero,</a:t>
            </a:r>
            <a:r>
              <a:rPr lang="es-ES" sz="2300" dirty="0">
                <a:solidFill>
                  <a:schemeClr val="bg1"/>
                </a:solidFill>
              </a:rPr>
              <a:t> </a:t>
            </a:r>
            <a:r>
              <a:rPr lang="es-ES" sz="2300" dirty="0">
                <a:solidFill>
                  <a:srgbClr val="00B0F0"/>
                </a:solidFill>
              </a:rPr>
              <a:t>para que nosotros, estando muertos a los pecados, vivamos a la justicia; </a:t>
            </a:r>
            <a:r>
              <a:rPr lang="es-ES" sz="2300" dirty="0">
                <a:solidFill>
                  <a:srgbClr val="FFFF00"/>
                </a:solidFill>
              </a:rPr>
              <a:t>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760985047"/>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037262" y="-27384"/>
            <a:ext cx="323460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2:5, 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476672"/>
            <a:ext cx="9180512" cy="1019959"/>
          </a:xfrm>
          <a:prstGeom prst="rect">
            <a:avLst/>
          </a:prstGeom>
          <a:noFill/>
        </p:spPr>
        <p:txBody>
          <a:bodyPr wrap="square" rtlCol="0">
            <a:spAutoFit/>
          </a:bodyPr>
          <a:lstStyle/>
          <a:p>
            <a:pPr algn="ctr">
              <a:lnSpc>
                <a:spcPts val="2400"/>
              </a:lnSpc>
            </a:pPr>
            <a:r>
              <a:rPr lang="es-ES" sz="2400" dirty="0">
                <a:solidFill>
                  <a:schemeClr val="bg1"/>
                </a:solidFill>
              </a:rPr>
              <a:t>Porque hay un solo Dios, y un solo mediador entre Dios y los hombres, Jesucristo hombre, el cual se dio a sí mismo en rescate por todos, de lo cual se dio testimonio a su debido tiempo.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827584" y="1859339"/>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0" y="2420451"/>
            <a:ext cx="4691069" cy="2251065"/>
          </a:xfrm>
          <a:prstGeom prst="rect">
            <a:avLst/>
          </a:prstGeom>
          <a:noFill/>
        </p:spPr>
        <p:txBody>
          <a:bodyPr wrap="square" rtlCol="0">
            <a:spAutoFit/>
          </a:bodyPr>
          <a:lstStyle/>
          <a:p>
            <a:pPr algn="ctr">
              <a:lnSpc>
                <a:spcPts val="2400"/>
              </a:lnSpc>
            </a:pPr>
            <a:r>
              <a:rPr lang="es-ES" sz="2400" dirty="0">
                <a:solidFill>
                  <a:schemeClr val="bg1"/>
                </a:solidFill>
              </a:rPr>
              <a:t>De otra manera le hubiera sido necesario padecer muchas veces desde el principio del mundo; pero ahora, en la consumación de los siglos, </a:t>
            </a:r>
            <a:r>
              <a:rPr lang="es-ES" sz="2400" dirty="0">
                <a:solidFill>
                  <a:srgbClr val="FFFF00"/>
                </a:solidFill>
              </a:rPr>
              <a:t>se presentó una vez para siempre por el sacrificio de sí mismo </a:t>
            </a:r>
            <a:r>
              <a:rPr lang="es-ES" sz="2400" dirty="0">
                <a:solidFill>
                  <a:srgbClr val="00B0F0"/>
                </a:solidFill>
              </a:rPr>
              <a:t>para quitar de en medio el pecado. </a:t>
            </a: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rgbClr val="FFFF00"/>
                </a:solidFill>
              </a:rPr>
              <a:t>Quien llevó él mismo nuestros pecados en su cuerpo sobre el madero,</a:t>
            </a:r>
            <a:r>
              <a:rPr lang="es-ES" sz="2300" dirty="0">
                <a:solidFill>
                  <a:schemeClr val="bg1"/>
                </a:solidFill>
              </a:rPr>
              <a:t> </a:t>
            </a:r>
            <a:r>
              <a:rPr lang="es-ES" sz="2300" dirty="0">
                <a:solidFill>
                  <a:srgbClr val="00B0F0"/>
                </a:solidFill>
              </a:rPr>
              <a:t>para que nosotros, estando muertos a los pecados, vivamos a la justicia; </a:t>
            </a:r>
            <a:r>
              <a:rPr lang="es-ES" sz="2300" dirty="0">
                <a:solidFill>
                  <a:srgbClr val="FFFF00"/>
                </a:solidFill>
              </a:rPr>
              <a:t>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21688738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037262" y="-27384"/>
            <a:ext cx="323460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2:5, 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476672"/>
            <a:ext cx="9180512" cy="1019959"/>
          </a:xfrm>
          <a:prstGeom prst="rect">
            <a:avLst/>
          </a:prstGeom>
          <a:noFill/>
        </p:spPr>
        <p:txBody>
          <a:bodyPr wrap="square" rtlCol="0">
            <a:spAutoFit/>
          </a:bodyPr>
          <a:lstStyle/>
          <a:p>
            <a:pPr algn="ctr">
              <a:lnSpc>
                <a:spcPts val="2400"/>
              </a:lnSpc>
            </a:pPr>
            <a:r>
              <a:rPr lang="es-ES" sz="2400" dirty="0">
                <a:solidFill>
                  <a:srgbClr val="FFFF00"/>
                </a:solidFill>
              </a:rPr>
              <a:t>Porque hay un solo Dios,</a:t>
            </a:r>
            <a:r>
              <a:rPr lang="es-ES" sz="2400" dirty="0">
                <a:solidFill>
                  <a:schemeClr val="bg1"/>
                </a:solidFill>
              </a:rPr>
              <a:t> y un solo mediador entre Dios y los hombres, Jesucristo hombre, el cual se dio a sí mismo en rescate por todos, de lo cual se dio testimonio a su debido tiempo.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827584" y="1859339"/>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0" y="2420451"/>
            <a:ext cx="4691069" cy="2251065"/>
          </a:xfrm>
          <a:prstGeom prst="rect">
            <a:avLst/>
          </a:prstGeom>
          <a:noFill/>
        </p:spPr>
        <p:txBody>
          <a:bodyPr wrap="square" rtlCol="0">
            <a:spAutoFit/>
          </a:bodyPr>
          <a:lstStyle/>
          <a:p>
            <a:pPr algn="ctr">
              <a:lnSpc>
                <a:spcPts val="2400"/>
              </a:lnSpc>
            </a:pPr>
            <a:r>
              <a:rPr lang="es-ES" sz="2400" dirty="0">
                <a:solidFill>
                  <a:schemeClr val="bg1"/>
                </a:solidFill>
              </a:rPr>
              <a:t>De otra manera le hubiera sido necesario padecer muchas veces desde el principio del mundo; pero ahora, en la consumación de los siglos, </a:t>
            </a:r>
            <a:r>
              <a:rPr lang="es-ES" sz="2400" dirty="0">
                <a:solidFill>
                  <a:srgbClr val="FFFF00"/>
                </a:solidFill>
              </a:rPr>
              <a:t>se presentó una vez para siempre por el sacrificio de sí mismo </a:t>
            </a:r>
            <a:r>
              <a:rPr lang="es-ES" sz="2400" dirty="0">
                <a:solidFill>
                  <a:srgbClr val="00B0F0"/>
                </a:solidFill>
              </a:rPr>
              <a:t>para quitar de en medio el pecado. </a:t>
            </a: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rgbClr val="FFFF00"/>
                </a:solidFill>
              </a:rPr>
              <a:t>Quien llevó él mismo nuestros pecados en su cuerpo sobre el madero,</a:t>
            </a:r>
            <a:r>
              <a:rPr lang="es-ES" sz="2300" dirty="0">
                <a:solidFill>
                  <a:schemeClr val="bg1"/>
                </a:solidFill>
              </a:rPr>
              <a:t> </a:t>
            </a:r>
            <a:r>
              <a:rPr lang="es-ES" sz="2300" dirty="0">
                <a:solidFill>
                  <a:srgbClr val="00B0F0"/>
                </a:solidFill>
              </a:rPr>
              <a:t>para que nosotros, estando muertos a los pecados, vivamos a la justicia; </a:t>
            </a:r>
            <a:r>
              <a:rPr lang="es-ES" sz="2300" dirty="0">
                <a:solidFill>
                  <a:srgbClr val="FFFF00"/>
                </a:solidFill>
              </a:rPr>
              <a:t>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500957260"/>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037262" y="-27384"/>
            <a:ext cx="323460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2:5, 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476672"/>
            <a:ext cx="9180512" cy="1019959"/>
          </a:xfrm>
          <a:prstGeom prst="rect">
            <a:avLst/>
          </a:prstGeom>
          <a:noFill/>
        </p:spPr>
        <p:txBody>
          <a:bodyPr wrap="square" rtlCol="0">
            <a:spAutoFit/>
          </a:bodyPr>
          <a:lstStyle/>
          <a:p>
            <a:pPr algn="ctr">
              <a:lnSpc>
                <a:spcPts val="2400"/>
              </a:lnSpc>
            </a:pPr>
            <a:r>
              <a:rPr lang="es-ES" sz="2400" dirty="0">
                <a:solidFill>
                  <a:srgbClr val="FFFF00"/>
                </a:solidFill>
              </a:rPr>
              <a:t>Porque hay un solo Dios,</a:t>
            </a:r>
            <a:r>
              <a:rPr lang="es-ES" sz="2400" dirty="0">
                <a:solidFill>
                  <a:schemeClr val="bg1"/>
                </a:solidFill>
              </a:rPr>
              <a:t> </a:t>
            </a:r>
            <a:r>
              <a:rPr lang="es-ES" sz="2400" dirty="0">
                <a:solidFill>
                  <a:srgbClr val="00B0F0"/>
                </a:solidFill>
              </a:rPr>
              <a:t>y un solo mediador entre Dios y los hombres, Jesucristo hombre, </a:t>
            </a:r>
            <a:r>
              <a:rPr lang="es-ES" sz="2400" dirty="0">
                <a:solidFill>
                  <a:schemeClr val="bg1"/>
                </a:solidFill>
              </a:rPr>
              <a:t>el cual se dio a sí mismo en rescate por todos, de lo cual se dio testimonio a su debido tiempo.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827584" y="1859339"/>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0" y="2420451"/>
            <a:ext cx="4691069" cy="2251065"/>
          </a:xfrm>
          <a:prstGeom prst="rect">
            <a:avLst/>
          </a:prstGeom>
          <a:noFill/>
        </p:spPr>
        <p:txBody>
          <a:bodyPr wrap="square" rtlCol="0">
            <a:spAutoFit/>
          </a:bodyPr>
          <a:lstStyle/>
          <a:p>
            <a:pPr algn="ctr">
              <a:lnSpc>
                <a:spcPts val="2400"/>
              </a:lnSpc>
            </a:pPr>
            <a:r>
              <a:rPr lang="es-ES" sz="2400" dirty="0">
                <a:solidFill>
                  <a:schemeClr val="bg1"/>
                </a:solidFill>
              </a:rPr>
              <a:t>De otra manera le hubiera sido necesario padecer muchas veces desde el principio del mundo; pero ahora, en la consumación de los siglos, </a:t>
            </a:r>
            <a:r>
              <a:rPr lang="es-ES" sz="2400" dirty="0">
                <a:solidFill>
                  <a:srgbClr val="FFFF00"/>
                </a:solidFill>
              </a:rPr>
              <a:t>se presentó una vez para siempre por el sacrificio de sí mismo </a:t>
            </a:r>
            <a:r>
              <a:rPr lang="es-ES" sz="2400" dirty="0">
                <a:solidFill>
                  <a:srgbClr val="00B0F0"/>
                </a:solidFill>
              </a:rPr>
              <a:t>para quitar de en medio el pecado. </a:t>
            </a: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rgbClr val="FFFF00"/>
                </a:solidFill>
              </a:rPr>
              <a:t>Quien llevó él mismo nuestros pecados en su cuerpo sobre el madero,</a:t>
            </a:r>
            <a:r>
              <a:rPr lang="es-ES" sz="2300" dirty="0">
                <a:solidFill>
                  <a:schemeClr val="bg1"/>
                </a:solidFill>
              </a:rPr>
              <a:t> </a:t>
            </a:r>
            <a:r>
              <a:rPr lang="es-ES" sz="2300" dirty="0">
                <a:solidFill>
                  <a:srgbClr val="00B0F0"/>
                </a:solidFill>
              </a:rPr>
              <a:t>para que nosotros, estando muertos a los pecados, vivamos a la justicia; </a:t>
            </a:r>
            <a:r>
              <a:rPr lang="es-ES" sz="2300" dirty="0">
                <a:solidFill>
                  <a:srgbClr val="FFFF00"/>
                </a:solidFill>
              </a:rPr>
              <a:t>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1236468805"/>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chemeClr val="bg1"/>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037262" y="-27384"/>
            <a:ext cx="323460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2:5, 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476672"/>
            <a:ext cx="9180512" cy="1019959"/>
          </a:xfrm>
          <a:prstGeom prst="rect">
            <a:avLst/>
          </a:prstGeom>
          <a:noFill/>
        </p:spPr>
        <p:txBody>
          <a:bodyPr wrap="square" rtlCol="0">
            <a:spAutoFit/>
          </a:bodyPr>
          <a:lstStyle/>
          <a:p>
            <a:pPr algn="ctr">
              <a:lnSpc>
                <a:spcPts val="2400"/>
              </a:lnSpc>
            </a:pPr>
            <a:r>
              <a:rPr lang="es-ES" sz="2400" dirty="0">
                <a:solidFill>
                  <a:srgbClr val="FFFF00"/>
                </a:solidFill>
              </a:rPr>
              <a:t>Porque hay un solo Dios,</a:t>
            </a:r>
            <a:r>
              <a:rPr lang="es-ES" sz="2400" dirty="0">
                <a:solidFill>
                  <a:schemeClr val="bg1"/>
                </a:solidFill>
              </a:rPr>
              <a:t> </a:t>
            </a:r>
            <a:r>
              <a:rPr lang="es-ES" sz="2400" dirty="0">
                <a:solidFill>
                  <a:srgbClr val="00B0F0"/>
                </a:solidFill>
              </a:rPr>
              <a:t>y un solo mediador entre Dios y los hombres, Jesucristo hombre, </a:t>
            </a:r>
            <a:r>
              <a:rPr lang="es-ES" sz="2400" dirty="0">
                <a:solidFill>
                  <a:srgbClr val="FFFF00"/>
                </a:solidFill>
              </a:rPr>
              <a:t>el cual se dio a sí mismo en rescate por todos, de lo cual se dio testimonio a su debido tiempo.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827584" y="1859339"/>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0" y="2420451"/>
            <a:ext cx="4691069" cy="2251065"/>
          </a:xfrm>
          <a:prstGeom prst="rect">
            <a:avLst/>
          </a:prstGeom>
          <a:noFill/>
        </p:spPr>
        <p:txBody>
          <a:bodyPr wrap="square" rtlCol="0">
            <a:spAutoFit/>
          </a:bodyPr>
          <a:lstStyle/>
          <a:p>
            <a:pPr algn="ctr">
              <a:lnSpc>
                <a:spcPts val="2400"/>
              </a:lnSpc>
            </a:pPr>
            <a:r>
              <a:rPr lang="es-ES" sz="2400" dirty="0">
                <a:solidFill>
                  <a:schemeClr val="bg1"/>
                </a:solidFill>
              </a:rPr>
              <a:t>De otra manera le hubiera sido necesario padecer muchas veces desde el principio del mundo; pero ahora, en la consumación de los siglos, </a:t>
            </a:r>
            <a:r>
              <a:rPr lang="es-ES" sz="2400" dirty="0">
                <a:solidFill>
                  <a:srgbClr val="FFFF00"/>
                </a:solidFill>
              </a:rPr>
              <a:t>se presentó una vez para siempre por el sacrificio de sí mismo </a:t>
            </a:r>
            <a:r>
              <a:rPr lang="es-ES" sz="2400" dirty="0">
                <a:solidFill>
                  <a:srgbClr val="00B0F0"/>
                </a:solidFill>
              </a:rPr>
              <a:t>para quitar de en medio el pecado. </a:t>
            </a: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rgbClr val="FFFF00"/>
                </a:solidFill>
              </a:rPr>
              <a:t>Quien llevó él mismo nuestros pecados en su cuerpo sobre el madero,</a:t>
            </a:r>
            <a:r>
              <a:rPr lang="es-ES" sz="2300" dirty="0">
                <a:solidFill>
                  <a:schemeClr val="bg1"/>
                </a:solidFill>
              </a:rPr>
              <a:t> </a:t>
            </a:r>
            <a:r>
              <a:rPr lang="es-ES" sz="2300" dirty="0">
                <a:solidFill>
                  <a:srgbClr val="00B0F0"/>
                </a:solidFill>
              </a:rPr>
              <a:t>para que nosotros, estando muertos a los pecados, vivamos a la justicia; </a:t>
            </a:r>
            <a:r>
              <a:rPr lang="es-ES" sz="2300" dirty="0">
                <a:solidFill>
                  <a:srgbClr val="FFFF00"/>
                </a:solidFill>
              </a:rPr>
              <a:t>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2010043342"/>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1" name="1 CuadroTexto">
            <a:extLst>
              <a:ext uri="{FF2B5EF4-FFF2-40B4-BE49-F238E27FC236}">
                <a16:creationId xmlns:a16="http://schemas.microsoft.com/office/drawing/2014/main" id="{665D84C7-E543-466B-9313-5E365B4C6CEF}"/>
              </a:ext>
            </a:extLst>
          </p:cNvPr>
          <p:cNvSpPr txBox="1"/>
          <p:nvPr/>
        </p:nvSpPr>
        <p:spPr>
          <a:xfrm>
            <a:off x="1170334" y="4888319"/>
            <a:ext cx="3556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2:17, 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AA01840-19EB-45D4-BA25-5476AE865355}"/>
              </a:ext>
            </a:extLst>
          </p:cNvPr>
          <p:cNvSpPr txBox="1"/>
          <p:nvPr/>
        </p:nvSpPr>
        <p:spPr>
          <a:xfrm>
            <a:off x="24946" y="5485640"/>
            <a:ext cx="9083558" cy="1327736"/>
          </a:xfrm>
          <a:prstGeom prst="rect">
            <a:avLst/>
          </a:prstGeom>
          <a:noFill/>
        </p:spPr>
        <p:txBody>
          <a:bodyPr wrap="square" rtlCol="0">
            <a:spAutoFit/>
          </a:bodyPr>
          <a:lstStyle/>
          <a:p>
            <a:pPr algn="ctr">
              <a:lnSpc>
                <a:spcPts val="24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 </a:t>
            </a:r>
            <a:r>
              <a:rPr lang="es-ES" sz="2400" dirty="0">
                <a:solidFill>
                  <a:srgbClr val="FFFF00"/>
                </a:solidFill>
              </a:rPr>
              <a:t>para expiar los pecados del pueblo. </a:t>
            </a:r>
            <a:r>
              <a:rPr lang="es-ES" sz="2400" dirty="0">
                <a:solidFill>
                  <a:srgbClr val="92D050"/>
                </a:solidFill>
              </a:rPr>
              <a:t>Pues en cuanto él mismo padeció siendo tentado, es poderoso para socorrer a los que son tentados. </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037262" y="-27384"/>
            <a:ext cx="323460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2:5, 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476672"/>
            <a:ext cx="9180512" cy="1019959"/>
          </a:xfrm>
          <a:prstGeom prst="rect">
            <a:avLst/>
          </a:prstGeom>
          <a:noFill/>
        </p:spPr>
        <p:txBody>
          <a:bodyPr wrap="square" rtlCol="0">
            <a:spAutoFit/>
          </a:bodyPr>
          <a:lstStyle/>
          <a:p>
            <a:pPr algn="ctr">
              <a:lnSpc>
                <a:spcPts val="2400"/>
              </a:lnSpc>
            </a:pPr>
            <a:r>
              <a:rPr lang="es-ES" sz="2400" dirty="0">
                <a:solidFill>
                  <a:srgbClr val="FFFF00"/>
                </a:solidFill>
              </a:rPr>
              <a:t>Porque hay un solo Dios,</a:t>
            </a:r>
            <a:r>
              <a:rPr lang="es-ES" sz="2400" dirty="0">
                <a:solidFill>
                  <a:schemeClr val="bg1"/>
                </a:solidFill>
              </a:rPr>
              <a:t> </a:t>
            </a:r>
            <a:r>
              <a:rPr lang="es-ES" sz="2400" dirty="0">
                <a:solidFill>
                  <a:srgbClr val="00B0F0"/>
                </a:solidFill>
              </a:rPr>
              <a:t>y un solo mediador entre Dios y los hombres, Jesucristo hombre, </a:t>
            </a:r>
            <a:r>
              <a:rPr lang="es-ES" sz="2400" dirty="0">
                <a:solidFill>
                  <a:srgbClr val="FFFF00"/>
                </a:solidFill>
              </a:rPr>
              <a:t>el cual se dio a sí mismo en rescate por todos, de lo cual se dio testimonio a su debido tiempo.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827584" y="1859339"/>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9:26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7730706D-E678-44E3-B468-D5D19C135579}"/>
              </a:ext>
            </a:extLst>
          </p:cNvPr>
          <p:cNvSpPr txBox="1"/>
          <p:nvPr/>
        </p:nvSpPr>
        <p:spPr>
          <a:xfrm>
            <a:off x="0" y="2420451"/>
            <a:ext cx="4691069" cy="2251065"/>
          </a:xfrm>
          <a:prstGeom prst="rect">
            <a:avLst/>
          </a:prstGeom>
          <a:noFill/>
        </p:spPr>
        <p:txBody>
          <a:bodyPr wrap="square" rtlCol="0">
            <a:spAutoFit/>
          </a:bodyPr>
          <a:lstStyle/>
          <a:p>
            <a:pPr algn="ctr">
              <a:lnSpc>
                <a:spcPts val="2400"/>
              </a:lnSpc>
            </a:pPr>
            <a:r>
              <a:rPr lang="es-ES" sz="2400" dirty="0">
                <a:solidFill>
                  <a:schemeClr val="bg1"/>
                </a:solidFill>
              </a:rPr>
              <a:t>De otra manera le hubiera sido necesario padecer muchas veces desde el principio del mundo; pero ahora, en la consumación de los siglos, </a:t>
            </a:r>
            <a:r>
              <a:rPr lang="es-ES" sz="2400" dirty="0">
                <a:solidFill>
                  <a:srgbClr val="FFFF00"/>
                </a:solidFill>
              </a:rPr>
              <a:t>se presentó una vez para siempre por el sacrificio de sí mismo </a:t>
            </a:r>
            <a:r>
              <a:rPr lang="es-ES" sz="2400" dirty="0">
                <a:solidFill>
                  <a:srgbClr val="00B0F0"/>
                </a:solidFill>
              </a:rPr>
              <a:t>para quitar de en medio el pecado. </a:t>
            </a: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rgbClr val="FFFF00"/>
                </a:solidFill>
              </a:rPr>
              <a:t>Quien llevó él mismo nuestros pecados en su cuerpo sobre el madero,</a:t>
            </a:r>
            <a:r>
              <a:rPr lang="es-ES" sz="2300" dirty="0">
                <a:solidFill>
                  <a:schemeClr val="bg1"/>
                </a:solidFill>
              </a:rPr>
              <a:t> </a:t>
            </a:r>
            <a:r>
              <a:rPr lang="es-ES" sz="2300" dirty="0">
                <a:solidFill>
                  <a:srgbClr val="00B0F0"/>
                </a:solidFill>
              </a:rPr>
              <a:t>para que nosotros, estando muertos a los pecados, vivamos a la justicia; </a:t>
            </a:r>
            <a:r>
              <a:rPr lang="es-ES" sz="2300" dirty="0">
                <a:solidFill>
                  <a:srgbClr val="FFFF00"/>
                </a:solidFill>
              </a:rPr>
              <a:t>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2063195647"/>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2 CuadroTexto">
            <a:extLst>
              <a:ext uri="{FF2B5EF4-FFF2-40B4-BE49-F238E27FC236}">
                <a16:creationId xmlns:a16="http://schemas.microsoft.com/office/drawing/2014/main" id="{7730706D-E678-44E3-B468-D5D19C135579}"/>
              </a:ext>
            </a:extLst>
          </p:cNvPr>
          <p:cNvSpPr txBox="1"/>
          <p:nvPr/>
        </p:nvSpPr>
        <p:spPr>
          <a:xfrm>
            <a:off x="-22781" y="1923563"/>
            <a:ext cx="4759894" cy="4097725"/>
          </a:xfrm>
          <a:prstGeom prst="rect">
            <a:avLst/>
          </a:prstGeom>
          <a:noFill/>
        </p:spPr>
        <p:txBody>
          <a:bodyPr wrap="square" rtlCol="0">
            <a:spAutoFit/>
          </a:bodyPr>
          <a:lstStyle/>
          <a:p>
            <a:pPr algn="ctr">
              <a:lnSpc>
                <a:spcPts val="2400"/>
              </a:lnSpc>
            </a:pPr>
            <a:r>
              <a:rPr lang="es-ES" sz="2400" dirty="0">
                <a:solidFill>
                  <a:schemeClr val="bg1"/>
                </a:solidFill>
              </a:rPr>
              <a:t>Por tanto, teniendo un gran sumo sacerdote que traspasó los cielos, Jesús el Hijo de Dios, retengamos nuestra profesión. Porque no tenemos un sumo sacerdote que no pueda compadecerse de nuestras debilidades, sino uno que fue tentado en todo según nuestra semejanza, pero sin pecado. Acerquémonos, pues, confiadamente al trono de la gracia, para alcanzar misericordia y hallar gracia para el oportuno socorro.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037262" y="-27384"/>
            <a:ext cx="323460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2:5, 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476672"/>
            <a:ext cx="9180512" cy="1019959"/>
          </a:xfrm>
          <a:prstGeom prst="rect">
            <a:avLst/>
          </a:prstGeom>
          <a:noFill/>
        </p:spPr>
        <p:txBody>
          <a:bodyPr wrap="square" rtlCol="0">
            <a:spAutoFit/>
          </a:bodyPr>
          <a:lstStyle/>
          <a:p>
            <a:pPr algn="ctr">
              <a:lnSpc>
                <a:spcPts val="2400"/>
              </a:lnSpc>
            </a:pPr>
            <a:r>
              <a:rPr lang="es-ES" sz="2400" dirty="0">
                <a:solidFill>
                  <a:srgbClr val="FFFF00"/>
                </a:solidFill>
              </a:rPr>
              <a:t>Porque hay un solo Dios,</a:t>
            </a:r>
            <a:r>
              <a:rPr lang="es-ES" sz="2400" dirty="0">
                <a:solidFill>
                  <a:schemeClr val="bg1"/>
                </a:solidFill>
              </a:rPr>
              <a:t> </a:t>
            </a:r>
            <a:r>
              <a:rPr lang="es-ES" sz="2400" dirty="0">
                <a:solidFill>
                  <a:srgbClr val="00B0F0"/>
                </a:solidFill>
              </a:rPr>
              <a:t>y un solo mediador entre Dios y los hombres, Jesucristo hombre, </a:t>
            </a:r>
            <a:r>
              <a:rPr lang="es-ES" sz="2400" dirty="0">
                <a:solidFill>
                  <a:srgbClr val="FFFF00"/>
                </a:solidFill>
              </a:rPr>
              <a:t>el cual se dio a sí mismo en rescate por todos, de lo cual se dio testimonio a su debido tiempo.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591926" y="1392152"/>
            <a:ext cx="34616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4:14-16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rgbClr val="FFFF00"/>
                </a:solidFill>
              </a:rPr>
              <a:t>Quien llevó él mismo nuestros pecados en su cuerpo sobre el madero,</a:t>
            </a:r>
            <a:r>
              <a:rPr lang="es-ES" sz="2300" dirty="0">
                <a:solidFill>
                  <a:schemeClr val="bg1"/>
                </a:solidFill>
              </a:rPr>
              <a:t> </a:t>
            </a:r>
            <a:r>
              <a:rPr lang="es-ES" sz="2300" dirty="0">
                <a:solidFill>
                  <a:srgbClr val="00B0F0"/>
                </a:solidFill>
              </a:rPr>
              <a:t>para que nosotros, estando muertos a los pecados, vivamos a la justicia; </a:t>
            </a:r>
            <a:r>
              <a:rPr lang="es-ES" sz="2300" dirty="0">
                <a:solidFill>
                  <a:srgbClr val="FFFF00"/>
                </a:solidFill>
              </a:rPr>
              <a:t>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28412519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2 CuadroTexto">
            <a:extLst>
              <a:ext uri="{FF2B5EF4-FFF2-40B4-BE49-F238E27FC236}">
                <a16:creationId xmlns:a16="http://schemas.microsoft.com/office/drawing/2014/main" id="{7730706D-E678-44E3-B468-D5D19C135579}"/>
              </a:ext>
            </a:extLst>
          </p:cNvPr>
          <p:cNvSpPr txBox="1"/>
          <p:nvPr/>
        </p:nvSpPr>
        <p:spPr>
          <a:xfrm>
            <a:off x="-22781" y="1923563"/>
            <a:ext cx="4759894" cy="4097725"/>
          </a:xfrm>
          <a:prstGeom prst="rect">
            <a:avLst/>
          </a:prstGeom>
          <a:noFill/>
        </p:spPr>
        <p:txBody>
          <a:bodyPr wrap="square" rtlCol="0">
            <a:spAutoFit/>
          </a:bodyPr>
          <a:lstStyle/>
          <a:p>
            <a:pPr algn="ctr">
              <a:lnSpc>
                <a:spcPts val="2400"/>
              </a:lnSpc>
            </a:pPr>
            <a:r>
              <a:rPr lang="es-ES" sz="2400" dirty="0">
                <a:solidFill>
                  <a:srgbClr val="FFFF00"/>
                </a:solidFill>
              </a:rPr>
              <a:t>Por tanto, teniendo un gran sumo sacerdote que traspasó los cielos, Jesús el Hijo de Dios, retengamos nuestra profesión. </a:t>
            </a:r>
            <a:r>
              <a:rPr lang="es-ES" sz="2400" dirty="0">
                <a:solidFill>
                  <a:schemeClr val="bg1"/>
                </a:solidFill>
              </a:rPr>
              <a:t>Porque no tenemos un sumo sacerdote que no pueda compadecerse de nuestras debilidades, sino uno que fue tentado en todo según nuestra semejanza, pero sin pecado. Acerquémonos, pues, confiadamente al trono de la gracia, para alcanzar misericordia y hallar gracia para el oportuno socorro.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037262" y="-27384"/>
            <a:ext cx="323460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2:5, 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476672"/>
            <a:ext cx="9180512" cy="1019959"/>
          </a:xfrm>
          <a:prstGeom prst="rect">
            <a:avLst/>
          </a:prstGeom>
          <a:noFill/>
        </p:spPr>
        <p:txBody>
          <a:bodyPr wrap="square" rtlCol="0">
            <a:spAutoFit/>
          </a:bodyPr>
          <a:lstStyle/>
          <a:p>
            <a:pPr algn="ctr">
              <a:lnSpc>
                <a:spcPts val="2400"/>
              </a:lnSpc>
            </a:pPr>
            <a:r>
              <a:rPr lang="es-ES" sz="2400" dirty="0">
                <a:solidFill>
                  <a:srgbClr val="FFFF00"/>
                </a:solidFill>
              </a:rPr>
              <a:t>Porque hay un solo Dios,</a:t>
            </a:r>
            <a:r>
              <a:rPr lang="es-ES" sz="2400" dirty="0">
                <a:solidFill>
                  <a:schemeClr val="bg1"/>
                </a:solidFill>
              </a:rPr>
              <a:t> </a:t>
            </a:r>
            <a:r>
              <a:rPr lang="es-ES" sz="2400" dirty="0">
                <a:solidFill>
                  <a:srgbClr val="00B0F0"/>
                </a:solidFill>
              </a:rPr>
              <a:t>y un solo mediador entre Dios y los hombres, Jesucristo hombre, </a:t>
            </a:r>
            <a:r>
              <a:rPr lang="es-ES" sz="2400" dirty="0">
                <a:solidFill>
                  <a:srgbClr val="FFFF00"/>
                </a:solidFill>
              </a:rPr>
              <a:t>el cual se dio a sí mismo en rescate por todos, de lo cual se dio testimonio a su debido tiempo.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591926" y="1392152"/>
            <a:ext cx="34616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4:14-16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rgbClr val="FFFF00"/>
                </a:solidFill>
              </a:rPr>
              <a:t>Quien llevó él mismo nuestros pecados en su cuerpo sobre el madero,</a:t>
            </a:r>
            <a:r>
              <a:rPr lang="es-ES" sz="2300" dirty="0">
                <a:solidFill>
                  <a:schemeClr val="bg1"/>
                </a:solidFill>
              </a:rPr>
              <a:t> </a:t>
            </a:r>
            <a:r>
              <a:rPr lang="es-ES" sz="2300" dirty="0">
                <a:solidFill>
                  <a:srgbClr val="00B0F0"/>
                </a:solidFill>
              </a:rPr>
              <a:t>para que nosotros, estando muertos a los pecados, vivamos a la justicia; </a:t>
            </a:r>
            <a:r>
              <a:rPr lang="es-ES" sz="2300" dirty="0">
                <a:solidFill>
                  <a:srgbClr val="FFFF00"/>
                </a:solidFill>
              </a:rPr>
              <a:t>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471062114"/>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2 CuadroTexto">
            <a:extLst>
              <a:ext uri="{FF2B5EF4-FFF2-40B4-BE49-F238E27FC236}">
                <a16:creationId xmlns:a16="http://schemas.microsoft.com/office/drawing/2014/main" id="{7730706D-E678-44E3-B468-D5D19C135579}"/>
              </a:ext>
            </a:extLst>
          </p:cNvPr>
          <p:cNvSpPr txBox="1"/>
          <p:nvPr/>
        </p:nvSpPr>
        <p:spPr>
          <a:xfrm>
            <a:off x="-22781" y="1923563"/>
            <a:ext cx="4759894" cy="4097725"/>
          </a:xfrm>
          <a:prstGeom prst="rect">
            <a:avLst/>
          </a:prstGeom>
          <a:noFill/>
        </p:spPr>
        <p:txBody>
          <a:bodyPr wrap="square" rtlCol="0">
            <a:spAutoFit/>
          </a:bodyPr>
          <a:lstStyle/>
          <a:p>
            <a:pPr algn="ctr">
              <a:lnSpc>
                <a:spcPts val="2400"/>
              </a:lnSpc>
            </a:pPr>
            <a:r>
              <a:rPr lang="es-ES" sz="2400" dirty="0">
                <a:solidFill>
                  <a:srgbClr val="FFFF00"/>
                </a:solidFill>
              </a:rPr>
              <a:t>Por tanto, teniendo un gran sumo sacerdote que traspasó los cielos, Jesús el Hijo de Dios, retengamos nuestra profesión. </a:t>
            </a:r>
            <a:r>
              <a:rPr lang="es-ES" sz="2400" dirty="0">
                <a:solidFill>
                  <a:srgbClr val="00B0F0"/>
                </a:solidFill>
              </a:rPr>
              <a:t>Porque no tenemos un sumo sacerdote que no pueda compadecerse de nuestras debilidades, </a:t>
            </a:r>
            <a:r>
              <a:rPr lang="es-ES" sz="2400" dirty="0">
                <a:solidFill>
                  <a:schemeClr val="bg1"/>
                </a:solidFill>
              </a:rPr>
              <a:t>sino uno que fue tentado en todo según nuestra semejanza, pero sin pecado. Acerquémonos, pues, confiadamente al trono de la gracia, para alcanzar misericordia y hallar gracia para el oportuno socorro.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037262" y="-27384"/>
            <a:ext cx="323460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2:5, 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476672"/>
            <a:ext cx="9180512" cy="1019959"/>
          </a:xfrm>
          <a:prstGeom prst="rect">
            <a:avLst/>
          </a:prstGeom>
          <a:noFill/>
        </p:spPr>
        <p:txBody>
          <a:bodyPr wrap="square" rtlCol="0">
            <a:spAutoFit/>
          </a:bodyPr>
          <a:lstStyle/>
          <a:p>
            <a:pPr algn="ctr">
              <a:lnSpc>
                <a:spcPts val="2400"/>
              </a:lnSpc>
            </a:pPr>
            <a:r>
              <a:rPr lang="es-ES" sz="2400" dirty="0">
                <a:solidFill>
                  <a:srgbClr val="FFFF00"/>
                </a:solidFill>
              </a:rPr>
              <a:t>Porque hay un solo Dios,</a:t>
            </a:r>
            <a:r>
              <a:rPr lang="es-ES" sz="2400" dirty="0">
                <a:solidFill>
                  <a:schemeClr val="bg1"/>
                </a:solidFill>
              </a:rPr>
              <a:t> </a:t>
            </a:r>
            <a:r>
              <a:rPr lang="es-ES" sz="2400" dirty="0">
                <a:solidFill>
                  <a:srgbClr val="00B0F0"/>
                </a:solidFill>
              </a:rPr>
              <a:t>y un solo mediador entre Dios y los hombres, Jesucristo hombre, </a:t>
            </a:r>
            <a:r>
              <a:rPr lang="es-ES" sz="2400" dirty="0">
                <a:solidFill>
                  <a:srgbClr val="FFFF00"/>
                </a:solidFill>
              </a:rPr>
              <a:t>el cual se dio a sí mismo en rescate por todos, de lo cual se dio testimonio a su debido tiempo.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591926" y="1392152"/>
            <a:ext cx="34616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4:14-16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rgbClr val="FFFF00"/>
                </a:solidFill>
              </a:rPr>
              <a:t>Quien llevó él mismo nuestros pecados en su cuerpo sobre el madero,</a:t>
            </a:r>
            <a:r>
              <a:rPr lang="es-ES" sz="2300" dirty="0">
                <a:solidFill>
                  <a:schemeClr val="bg1"/>
                </a:solidFill>
              </a:rPr>
              <a:t> </a:t>
            </a:r>
            <a:r>
              <a:rPr lang="es-ES" sz="2300" dirty="0">
                <a:solidFill>
                  <a:srgbClr val="00B0F0"/>
                </a:solidFill>
              </a:rPr>
              <a:t>para que nosotros, estando muertos a los pecados, vivamos a la justicia; </a:t>
            </a:r>
            <a:r>
              <a:rPr lang="es-ES" sz="2300" dirty="0">
                <a:solidFill>
                  <a:srgbClr val="FFFF00"/>
                </a:solidFill>
              </a:rPr>
              <a:t>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4169137168"/>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2 CuadroTexto">
            <a:extLst>
              <a:ext uri="{FF2B5EF4-FFF2-40B4-BE49-F238E27FC236}">
                <a16:creationId xmlns:a16="http://schemas.microsoft.com/office/drawing/2014/main" id="{7730706D-E678-44E3-B468-D5D19C135579}"/>
              </a:ext>
            </a:extLst>
          </p:cNvPr>
          <p:cNvSpPr txBox="1"/>
          <p:nvPr/>
        </p:nvSpPr>
        <p:spPr>
          <a:xfrm>
            <a:off x="-22781" y="1923563"/>
            <a:ext cx="4759894" cy="4097725"/>
          </a:xfrm>
          <a:prstGeom prst="rect">
            <a:avLst/>
          </a:prstGeom>
          <a:noFill/>
        </p:spPr>
        <p:txBody>
          <a:bodyPr wrap="square" rtlCol="0">
            <a:spAutoFit/>
          </a:bodyPr>
          <a:lstStyle/>
          <a:p>
            <a:pPr algn="ctr">
              <a:lnSpc>
                <a:spcPts val="2400"/>
              </a:lnSpc>
            </a:pPr>
            <a:r>
              <a:rPr lang="es-ES" sz="2400" dirty="0">
                <a:solidFill>
                  <a:srgbClr val="FFFF00"/>
                </a:solidFill>
              </a:rPr>
              <a:t>Por tanto, teniendo un gran sumo sacerdote que traspasó los cielos, Jesús el Hijo de Dios, retengamos nuestra profesión. </a:t>
            </a:r>
            <a:r>
              <a:rPr lang="es-ES" sz="2400" dirty="0">
                <a:solidFill>
                  <a:srgbClr val="00B0F0"/>
                </a:solidFill>
              </a:rPr>
              <a:t>Porque no tenemos un sumo sacerdote que no pueda compadecerse de nuestras debilidades, </a:t>
            </a:r>
            <a:r>
              <a:rPr lang="es-ES" sz="2400" dirty="0">
                <a:solidFill>
                  <a:srgbClr val="FFFF00"/>
                </a:solidFill>
              </a:rPr>
              <a:t>sino uno que fue tentado en todo según nuestra semejanza, pero sin pecado. </a:t>
            </a:r>
            <a:r>
              <a:rPr lang="es-ES" sz="2400" dirty="0">
                <a:solidFill>
                  <a:schemeClr val="bg1"/>
                </a:solidFill>
              </a:rPr>
              <a:t>Acerquémonos, pues, confiadamente al trono de la gracia, para alcanzar misericordia y hallar gracia para el oportuno socorro.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037262" y="-27384"/>
            <a:ext cx="323460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2:5, 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476672"/>
            <a:ext cx="9180512" cy="1019959"/>
          </a:xfrm>
          <a:prstGeom prst="rect">
            <a:avLst/>
          </a:prstGeom>
          <a:noFill/>
        </p:spPr>
        <p:txBody>
          <a:bodyPr wrap="square" rtlCol="0">
            <a:spAutoFit/>
          </a:bodyPr>
          <a:lstStyle/>
          <a:p>
            <a:pPr algn="ctr">
              <a:lnSpc>
                <a:spcPts val="2400"/>
              </a:lnSpc>
            </a:pPr>
            <a:r>
              <a:rPr lang="es-ES" sz="2400" dirty="0">
                <a:solidFill>
                  <a:srgbClr val="FFFF00"/>
                </a:solidFill>
              </a:rPr>
              <a:t>Porque hay un solo Dios,</a:t>
            </a:r>
            <a:r>
              <a:rPr lang="es-ES" sz="2400" dirty="0">
                <a:solidFill>
                  <a:schemeClr val="bg1"/>
                </a:solidFill>
              </a:rPr>
              <a:t> </a:t>
            </a:r>
            <a:r>
              <a:rPr lang="es-ES" sz="2400" dirty="0">
                <a:solidFill>
                  <a:srgbClr val="00B0F0"/>
                </a:solidFill>
              </a:rPr>
              <a:t>y un solo mediador entre Dios y los hombres, Jesucristo hombre, </a:t>
            </a:r>
            <a:r>
              <a:rPr lang="es-ES" sz="2400" dirty="0">
                <a:solidFill>
                  <a:srgbClr val="FFFF00"/>
                </a:solidFill>
              </a:rPr>
              <a:t>el cual se dio a sí mismo en rescate por todos, de lo cual se dio testimonio a su debido tiempo.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591926" y="1392152"/>
            <a:ext cx="34616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4:14-16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rgbClr val="FFFF00"/>
                </a:solidFill>
              </a:rPr>
              <a:t>Quien llevó él mismo nuestros pecados en su cuerpo sobre el madero,</a:t>
            </a:r>
            <a:r>
              <a:rPr lang="es-ES" sz="2300" dirty="0">
                <a:solidFill>
                  <a:schemeClr val="bg1"/>
                </a:solidFill>
              </a:rPr>
              <a:t> </a:t>
            </a:r>
            <a:r>
              <a:rPr lang="es-ES" sz="2300" dirty="0">
                <a:solidFill>
                  <a:srgbClr val="00B0F0"/>
                </a:solidFill>
              </a:rPr>
              <a:t>para que nosotros, estando muertos a los pecados, vivamos a la justicia; </a:t>
            </a:r>
            <a:r>
              <a:rPr lang="es-ES" sz="2300" dirty="0">
                <a:solidFill>
                  <a:srgbClr val="FFFF00"/>
                </a:solidFill>
              </a:rPr>
              <a:t>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2115615305"/>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2 CuadroTexto">
            <a:extLst>
              <a:ext uri="{FF2B5EF4-FFF2-40B4-BE49-F238E27FC236}">
                <a16:creationId xmlns:a16="http://schemas.microsoft.com/office/drawing/2014/main" id="{7730706D-E678-44E3-B468-D5D19C135579}"/>
              </a:ext>
            </a:extLst>
          </p:cNvPr>
          <p:cNvSpPr txBox="1"/>
          <p:nvPr/>
        </p:nvSpPr>
        <p:spPr>
          <a:xfrm>
            <a:off x="-22781" y="1923563"/>
            <a:ext cx="4759894" cy="4097725"/>
          </a:xfrm>
          <a:prstGeom prst="rect">
            <a:avLst/>
          </a:prstGeom>
          <a:noFill/>
        </p:spPr>
        <p:txBody>
          <a:bodyPr wrap="square" rtlCol="0">
            <a:spAutoFit/>
          </a:bodyPr>
          <a:lstStyle/>
          <a:p>
            <a:pPr algn="ctr">
              <a:lnSpc>
                <a:spcPts val="2400"/>
              </a:lnSpc>
            </a:pPr>
            <a:r>
              <a:rPr lang="es-ES" sz="2400" dirty="0">
                <a:solidFill>
                  <a:srgbClr val="FFFF00"/>
                </a:solidFill>
              </a:rPr>
              <a:t>Por tanto, teniendo un gran sumo sacerdote que traspasó los cielos, Jesús el Hijo de Dios, retengamos nuestra profesión. </a:t>
            </a:r>
            <a:r>
              <a:rPr lang="es-ES" sz="2400" dirty="0">
                <a:solidFill>
                  <a:srgbClr val="00B0F0"/>
                </a:solidFill>
              </a:rPr>
              <a:t>Porque no tenemos un sumo sacerdote que no pueda compadecerse de nuestras debilidades, </a:t>
            </a:r>
            <a:r>
              <a:rPr lang="es-ES" sz="2400" dirty="0">
                <a:solidFill>
                  <a:srgbClr val="FFFF00"/>
                </a:solidFill>
              </a:rPr>
              <a:t>sino uno que fue tentado en todo según nuestra semejanza, pero sin pecado. </a:t>
            </a:r>
            <a:r>
              <a:rPr lang="es-ES" sz="2400" dirty="0">
                <a:solidFill>
                  <a:srgbClr val="00B0F0"/>
                </a:solidFill>
              </a:rPr>
              <a:t>Acerquémonos, pues, confiadamente al trono de la gracia</a:t>
            </a:r>
            <a:r>
              <a:rPr lang="es-ES" sz="2400" dirty="0">
                <a:solidFill>
                  <a:schemeClr val="bg1"/>
                </a:solidFill>
              </a:rPr>
              <a:t>, para alcanzar misericordia y hallar gracia para el oportuno socorro.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037262" y="-27384"/>
            <a:ext cx="323460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2:5, 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476672"/>
            <a:ext cx="9180512" cy="1019959"/>
          </a:xfrm>
          <a:prstGeom prst="rect">
            <a:avLst/>
          </a:prstGeom>
          <a:noFill/>
        </p:spPr>
        <p:txBody>
          <a:bodyPr wrap="square" rtlCol="0">
            <a:spAutoFit/>
          </a:bodyPr>
          <a:lstStyle/>
          <a:p>
            <a:pPr algn="ctr">
              <a:lnSpc>
                <a:spcPts val="2400"/>
              </a:lnSpc>
            </a:pPr>
            <a:r>
              <a:rPr lang="es-ES" sz="2400" dirty="0">
                <a:solidFill>
                  <a:srgbClr val="FFFF00"/>
                </a:solidFill>
              </a:rPr>
              <a:t>Porque hay un solo Dios,</a:t>
            </a:r>
            <a:r>
              <a:rPr lang="es-ES" sz="2400" dirty="0">
                <a:solidFill>
                  <a:schemeClr val="bg1"/>
                </a:solidFill>
              </a:rPr>
              <a:t> </a:t>
            </a:r>
            <a:r>
              <a:rPr lang="es-ES" sz="2400" dirty="0">
                <a:solidFill>
                  <a:srgbClr val="00B0F0"/>
                </a:solidFill>
              </a:rPr>
              <a:t>y un solo mediador entre Dios y los hombres, Jesucristo hombre, </a:t>
            </a:r>
            <a:r>
              <a:rPr lang="es-ES" sz="2400" dirty="0">
                <a:solidFill>
                  <a:srgbClr val="FFFF00"/>
                </a:solidFill>
              </a:rPr>
              <a:t>el cual se dio a sí mismo en rescate por todos, de lo cual se dio testimonio a su debido tiempo.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591926" y="1392152"/>
            <a:ext cx="34616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4:14-16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rgbClr val="FFFF00"/>
                </a:solidFill>
              </a:rPr>
              <a:t>Quien llevó él mismo nuestros pecados en su cuerpo sobre el madero,</a:t>
            </a:r>
            <a:r>
              <a:rPr lang="es-ES" sz="2300" dirty="0">
                <a:solidFill>
                  <a:schemeClr val="bg1"/>
                </a:solidFill>
              </a:rPr>
              <a:t> </a:t>
            </a:r>
            <a:r>
              <a:rPr lang="es-ES" sz="2300" dirty="0">
                <a:solidFill>
                  <a:srgbClr val="00B0F0"/>
                </a:solidFill>
              </a:rPr>
              <a:t>para que nosotros, estando muertos a los pecados, vivamos a la justicia; </a:t>
            </a:r>
            <a:r>
              <a:rPr lang="es-ES" sz="2300" dirty="0">
                <a:solidFill>
                  <a:srgbClr val="FFFF00"/>
                </a:solidFill>
              </a:rPr>
              <a:t>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2947440458"/>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2 CuadroTexto">
            <a:extLst>
              <a:ext uri="{FF2B5EF4-FFF2-40B4-BE49-F238E27FC236}">
                <a16:creationId xmlns:a16="http://schemas.microsoft.com/office/drawing/2014/main" id="{7730706D-E678-44E3-B468-D5D19C135579}"/>
              </a:ext>
            </a:extLst>
          </p:cNvPr>
          <p:cNvSpPr txBox="1"/>
          <p:nvPr/>
        </p:nvSpPr>
        <p:spPr>
          <a:xfrm>
            <a:off x="-22781" y="1923563"/>
            <a:ext cx="4759894" cy="4097725"/>
          </a:xfrm>
          <a:prstGeom prst="rect">
            <a:avLst/>
          </a:prstGeom>
          <a:noFill/>
        </p:spPr>
        <p:txBody>
          <a:bodyPr wrap="square" rtlCol="0">
            <a:spAutoFit/>
          </a:bodyPr>
          <a:lstStyle/>
          <a:p>
            <a:pPr algn="ctr">
              <a:lnSpc>
                <a:spcPts val="2400"/>
              </a:lnSpc>
            </a:pPr>
            <a:r>
              <a:rPr lang="es-ES" sz="2400" dirty="0">
                <a:solidFill>
                  <a:srgbClr val="FFFF00"/>
                </a:solidFill>
              </a:rPr>
              <a:t>Por tanto, teniendo un gran sumo sacerdote que traspasó los cielos, Jesús el Hijo de Dios, retengamos nuestra profesión. </a:t>
            </a:r>
            <a:r>
              <a:rPr lang="es-ES" sz="2400" dirty="0">
                <a:solidFill>
                  <a:srgbClr val="00B0F0"/>
                </a:solidFill>
              </a:rPr>
              <a:t>Porque no tenemos un sumo sacerdote que no pueda compadecerse de nuestras debilidades, </a:t>
            </a:r>
            <a:r>
              <a:rPr lang="es-ES" sz="2400" dirty="0">
                <a:solidFill>
                  <a:srgbClr val="FFFF00"/>
                </a:solidFill>
              </a:rPr>
              <a:t>sino uno que fue tentado en todo según nuestra semejanza, pero sin pecado. </a:t>
            </a:r>
            <a:r>
              <a:rPr lang="es-ES" sz="2400" dirty="0">
                <a:solidFill>
                  <a:srgbClr val="00B0F0"/>
                </a:solidFill>
              </a:rPr>
              <a:t>Acerquémonos, pues, confiadamente al trono de la gracia</a:t>
            </a:r>
            <a:r>
              <a:rPr lang="es-ES" sz="2400" dirty="0">
                <a:solidFill>
                  <a:schemeClr val="bg1"/>
                </a:solidFill>
              </a:rPr>
              <a:t>, </a:t>
            </a:r>
            <a:r>
              <a:rPr lang="es-ES" sz="2400" dirty="0">
                <a:solidFill>
                  <a:srgbClr val="FFFF00"/>
                </a:solidFill>
              </a:rPr>
              <a:t>para alcanzar misericordia y hallar gracia para el oportuno socorro.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santuario del nuevo pacto</a:t>
            </a:r>
          </a:p>
        </p:txBody>
      </p:sp>
      <p:sp>
        <p:nvSpPr>
          <p:cNvPr id="16" name="TextBox 15">
            <a:extLst>
              <a:ext uri="{FF2B5EF4-FFF2-40B4-BE49-F238E27FC236}">
                <a16:creationId xmlns:a16="http://schemas.microsoft.com/office/drawing/2014/main" id="{9A280BD2-C4DE-4952-8D9E-F63B37DF4E1C}"/>
              </a:ext>
            </a:extLst>
          </p:cNvPr>
          <p:cNvSpPr txBox="1"/>
          <p:nvPr/>
        </p:nvSpPr>
        <p:spPr>
          <a:xfrm>
            <a:off x="4716016" y="469330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desea habitar con su pueblo</a:t>
            </a:r>
          </a:p>
        </p:txBody>
      </p:sp>
      <p:sp>
        <p:nvSpPr>
          <p:cNvPr id="14" name="TextBox 13">
            <a:extLst>
              <a:ext uri="{FF2B5EF4-FFF2-40B4-BE49-F238E27FC236}">
                <a16:creationId xmlns:a16="http://schemas.microsoft.com/office/drawing/2014/main" id="{F343E1F2-364E-4804-97AB-2CBA1989F789}"/>
              </a:ext>
            </a:extLst>
          </p:cNvPr>
          <p:cNvSpPr txBox="1"/>
          <p:nvPr/>
        </p:nvSpPr>
        <p:spPr>
          <a:xfrm>
            <a:off x="4726565" y="435717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requiere sacrificio</a:t>
            </a:r>
          </a:p>
        </p:txBody>
      </p:sp>
      <p:sp>
        <p:nvSpPr>
          <p:cNvPr id="19" name="TextBox 18">
            <a:extLst>
              <a:ext uri="{FF2B5EF4-FFF2-40B4-BE49-F238E27FC236}">
                <a16:creationId xmlns:a16="http://schemas.microsoft.com/office/drawing/2014/main" id="{21995914-E76C-4A3A-874F-D56F030DF4BD}"/>
              </a:ext>
            </a:extLst>
          </p:cNvPr>
          <p:cNvSpPr txBox="1"/>
          <p:nvPr/>
        </p:nvSpPr>
        <p:spPr>
          <a:xfrm>
            <a:off x="4716016" y="3999541"/>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sacrificio perfecto</a:t>
            </a:r>
          </a:p>
        </p:txBody>
      </p:sp>
      <p:sp>
        <p:nvSpPr>
          <p:cNvPr id="17" name="1 CuadroTexto">
            <a:extLst>
              <a:ext uri="{FF2B5EF4-FFF2-40B4-BE49-F238E27FC236}">
                <a16:creationId xmlns:a16="http://schemas.microsoft.com/office/drawing/2014/main" id="{BEDD5D05-89C7-4552-8EC7-621E2BA5B2A8}"/>
              </a:ext>
            </a:extLst>
          </p:cNvPr>
          <p:cNvSpPr txBox="1"/>
          <p:nvPr/>
        </p:nvSpPr>
        <p:spPr>
          <a:xfrm>
            <a:off x="3037262" y="-27384"/>
            <a:ext cx="323460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1Timoteo 2:5, 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C9479CF0-B82B-4A6D-9FE9-B8594DF55880}"/>
              </a:ext>
            </a:extLst>
          </p:cNvPr>
          <p:cNvSpPr txBox="1"/>
          <p:nvPr/>
        </p:nvSpPr>
        <p:spPr>
          <a:xfrm>
            <a:off x="-36512" y="476672"/>
            <a:ext cx="9180512" cy="1019959"/>
          </a:xfrm>
          <a:prstGeom prst="rect">
            <a:avLst/>
          </a:prstGeom>
          <a:noFill/>
        </p:spPr>
        <p:txBody>
          <a:bodyPr wrap="square" rtlCol="0">
            <a:spAutoFit/>
          </a:bodyPr>
          <a:lstStyle/>
          <a:p>
            <a:pPr algn="ctr">
              <a:lnSpc>
                <a:spcPts val="2400"/>
              </a:lnSpc>
            </a:pPr>
            <a:r>
              <a:rPr lang="es-ES" sz="2400" dirty="0">
                <a:solidFill>
                  <a:srgbClr val="FFFF00"/>
                </a:solidFill>
              </a:rPr>
              <a:t>Porque hay un solo Dios,</a:t>
            </a:r>
            <a:r>
              <a:rPr lang="es-ES" sz="2400" dirty="0">
                <a:solidFill>
                  <a:schemeClr val="bg1"/>
                </a:solidFill>
              </a:rPr>
              <a:t> </a:t>
            </a:r>
            <a:r>
              <a:rPr lang="es-ES" sz="2400" dirty="0">
                <a:solidFill>
                  <a:srgbClr val="00B0F0"/>
                </a:solidFill>
              </a:rPr>
              <a:t>y un solo mediador entre Dios y los hombres, Jesucristo hombre, </a:t>
            </a:r>
            <a:r>
              <a:rPr lang="es-ES" sz="2400" dirty="0">
                <a:solidFill>
                  <a:srgbClr val="FFFF00"/>
                </a:solidFill>
              </a:rPr>
              <a:t>el cual se dio a sí mismo en rescate por todos, de lo cual se dio testimonio a su debido tiempo. </a:t>
            </a:r>
          </a:p>
        </p:txBody>
      </p:sp>
      <p:sp>
        <p:nvSpPr>
          <p:cNvPr id="10" name="1 CuadroTexto">
            <a:extLst>
              <a:ext uri="{FF2B5EF4-FFF2-40B4-BE49-F238E27FC236}">
                <a16:creationId xmlns:a16="http://schemas.microsoft.com/office/drawing/2014/main" id="{D13EAD23-02A1-4DEC-8B40-B831233A0EBB}"/>
              </a:ext>
            </a:extLst>
          </p:cNvPr>
          <p:cNvSpPr txBox="1"/>
          <p:nvPr/>
        </p:nvSpPr>
        <p:spPr>
          <a:xfrm>
            <a:off x="591926" y="1392152"/>
            <a:ext cx="34616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4:14-16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1 CuadroTexto">
            <a:extLst>
              <a:ext uri="{FF2B5EF4-FFF2-40B4-BE49-F238E27FC236}">
                <a16:creationId xmlns:a16="http://schemas.microsoft.com/office/drawing/2014/main" id="{2F4D602B-77AF-471D-B351-F8142AE9755A}"/>
              </a:ext>
            </a:extLst>
          </p:cNvPr>
          <p:cNvSpPr txBox="1"/>
          <p:nvPr/>
        </p:nvSpPr>
        <p:spPr>
          <a:xfrm>
            <a:off x="5642265" y="1517588"/>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a:extLst>
              <a:ext uri="{FF2B5EF4-FFF2-40B4-BE49-F238E27FC236}">
                <a16:creationId xmlns:a16="http://schemas.microsoft.com/office/drawing/2014/main" id="{C4D29C9E-E8CC-4029-B22A-631980D14F14}"/>
              </a:ext>
            </a:extLst>
          </p:cNvPr>
          <p:cNvSpPr txBox="1"/>
          <p:nvPr/>
        </p:nvSpPr>
        <p:spPr>
          <a:xfrm>
            <a:off x="4860032" y="1997551"/>
            <a:ext cx="4248472" cy="1792414"/>
          </a:xfrm>
          <a:prstGeom prst="rect">
            <a:avLst/>
          </a:prstGeom>
          <a:noFill/>
        </p:spPr>
        <p:txBody>
          <a:bodyPr wrap="square" rtlCol="0">
            <a:spAutoFit/>
          </a:bodyPr>
          <a:lstStyle/>
          <a:p>
            <a:pPr algn="ctr">
              <a:lnSpc>
                <a:spcPts val="2200"/>
              </a:lnSpc>
            </a:pPr>
            <a:r>
              <a:rPr lang="es-ES" sz="2300" dirty="0">
                <a:solidFill>
                  <a:srgbClr val="FFFF00"/>
                </a:solidFill>
              </a:rPr>
              <a:t>Quien llevó él mismo nuestros pecados en su cuerpo sobre el madero,</a:t>
            </a:r>
            <a:r>
              <a:rPr lang="es-ES" sz="2300" dirty="0">
                <a:solidFill>
                  <a:schemeClr val="bg1"/>
                </a:solidFill>
              </a:rPr>
              <a:t> </a:t>
            </a:r>
            <a:r>
              <a:rPr lang="es-ES" sz="2300" dirty="0">
                <a:solidFill>
                  <a:srgbClr val="00B0F0"/>
                </a:solidFill>
              </a:rPr>
              <a:t>para que nosotros, estando muertos a los pecados, vivamos a la justicia; </a:t>
            </a:r>
            <a:r>
              <a:rPr lang="es-ES" sz="2300" dirty="0">
                <a:solidFill>
                  <a:srgbClr val="FFFF00"/>
                </a:solidFill>
              </a:rPr>
              <a:t>y por cuya herida fuisteis sanados.</a:t>
            </a:r>
          </a:p>
        </p:txBody>
      </p:sp>
      <p:sp>
        <p:nvSpPr>
          <p:cNvPr id="24" name="TextBox 23">
            <a:extLst>
              <a:ext uri="{FF2B5EF4-FFF2-40B4-BE49-F238E27FC236}">
                <a16:creationId xmlns:a16="http://schemas.microsoft.com/office/drawing/2014/main" id="{5E0E63D3-D658-4EDE-B568-0A02D1D464F2}"/>
              </a:ext>
            </a:extLst>
          </p:cNvPr>
          <p:cNvSpPr txBox="1"/>
          <p:nvPr/>
        </p:nvSpPr>
        <p:spPr>
          <a:xfrm>
            <a:off x="4716016" y="3697627"/>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Cristo es el Sumo Sacerdote</a:t>
            </a:r>
          </a:p>
        </p:txBody>
      </p:sp>
    </p:spTree>
    <p:extLst>
      <p:ext uri="{BB962C8B-B14F-4D97-AF65-F5344CB8AC3E}">
        <p14:creationId xmlns:p14="http://schemas.microsoft.com/office/powerpoint/2010/main" val="196500500"/>
      </p:ext>
    </p:extLst>
  </p:cSld>
  <p:clrMapOvr>
    <a:masterClrMapping/>
  </p:clrMapOvr>
  <p:transition>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497139</TotalTime>
  <Words>13142</Words>
  <Application>Microsoft Office PowerPoint</Application>
  <PresentationFormat>On-screen Show (4:3)</PresentationFormat>
  <Paragraphs>934</Paragraphs>
  <Slides>87</Slides>
  <Notes>84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87</vt:i4>
      </vt:variant>
    </vt:vector>
  </HeadingPairs>
  <TitlesOfParts>
    <vt:vector size="91" baseType="lpstr">
      <vt:lpstr>Calibri</vt:lpstr>
      <vt:lpstr>Arial Rounded MT Bold</vt:lpstr>
      <vt:lpstr>Arial</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Rios, Armando</cp:lastModifiedBy>
  <cp:revision>5753</cp:revision>
  <cp:lastPrinted>2019-02-25T16:44:51Z</cp:lastPrinted>
  <dcterms:created xsi:type="dcterms:W3CDTF">2010-07-01T16:38:21Z</dcterms:created>
  <dcterms:modified xsi:type="dcterms:W3CDTF">2021-06-02T22:00:32Z</dcterms:modified>
</cp:coreProperties>
</file>